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988202032" r:id="rId2"/>
    <p:sldId id="988202114" r:id="rId3"/>
    <p:sldId id="988202118" r:id="rId4"/>
    <p:sldId id="988202115" r:id="rId5"/>
    <p:sldId id="2531" r:id="rId6"/>
    <p:sldId id="988202126" r:id="rId7"/>
    <p:sldId id="988202129" r:id="rId8"/>
    <p:sldId id="988202130" r:id="rId9"/>
    <p:sldId id="988202127" r:id="rId10"/>
    <p:sldId id="988202133" r:id="rId11"/>
    <p:sldId id="988202131" r:id="rId12"/>
    <p:sldId id="988202132" r:id="rId13"/>
    <p:sldId id="988202085" r:id="rId14"/>
    <p:sldId id="988202107" r:id="rId15"/>
    <p:sldId id="988202104" r:id="rId16"/>
    <p:sldId id="988202116" r:id="rId17"/>
    <p:sldId id="98820211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D6D6"/>
    <a:srgbClr val="2654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355" autoAdjust="0"/>
  </p:normalViewPr>
  <p:slideViewPr>
    <p:cSldViewPr snapToGrid="0">
      <p:cViewPr varScale="1">
        <p:scale>
          <a:sx n="85" d="100"/>
          <a:sy n="85" d="100"/>
        </p:scale>
        <p:origin x="60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62C68-5398-4E13-BE95-00060BFDB66B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FB0E0-6A2F-48E5-A8E5-003EB93F2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139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4CA3CC-E040-426A-BD9D-8E6CA1306B4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9422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94EBC5-D072-5B88-5032-E66FE6DD17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83AEED-F9FE-4999-6E9B-8F778FEAA1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9CF6A6-3ED4-FF38-AB1B-07CB514341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459">
              <a:defRPr/>
            </a:pPr>
            <a:endParaRPr lang="en-US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B3349E-E0F4-D392-BF42-99CE82A2DD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4CA3CC-E040-426A-BD9D-8E6CA1306B4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585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04A1AA-0340-EAB3-F195-6A3D67B934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CCBB7A-C131-06F0-489D-5B5151DAEB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E55B4A-03CB-F178-2B2E-CE76EF2914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A58C5D-8710-6138-ED94-28E14FA199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4CA3CC-E040-426A-BD9D-8E6CA1306B4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8414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724729-08E4-2FDF-E21F-774C1AA65A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270D7A-CB23-EA94-06CB-63EF6F7F4C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7BFCB0-817D-C228-8A23-A7D758B945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A96E07-CBD0-DA4D-F1FB-94EB4A0F67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4CA3CC-E040-426A-BD9D-8E6CA1306B4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1706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4CA3CC-E040-426A-BD9D-8E6CA1306B4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5463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F4EADF-7A79-5F9A-A761-1E7876BE1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8C7E54-3471-05DC-F11C-DFE0D2DCA4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7719B6-87F7-DFA5-D64F-43C5C84748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83073C-24D4-81C4-A1B6-7B174BA697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4CA3CC-E040-426A-BD9D-8E6CA1306B4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33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DD8016-4200-E72C-29F4-C0606C9016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59BBFE-70F7-0B0E-AA54-D322366A45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E0DF12-6B59-28A7-3403-44CC7FD2C2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459">
              <a:defRPr/>
            </a:pPr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57832C-1F11-828B-2626-4805354933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4CA3CC-E040-426A-BD9D-8E6CA1306B4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5452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C90E56-11C9-1710-1745-8695525197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C61886-A425-DD13-4910-289EA976D7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0E7F17-5F94-AEA2-9CCD-6C942F64EF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2D3899-AF28-404E-9963-F454811884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4CA3CC-E040-426A-BD9D-8E6CA1306B4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621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D062D6-88C9-DDEB-3ABC-6523DAABC1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0339CE-F5F4-8B28-D42C-1EBD66D1FB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86DDAD-ED8D-97C2-D4C0-BE2E47D164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AA4939-228E-ED26-7567-50441AA404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4CA3CC-E040-426A-BD9D-8E6CA1306B4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64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A23F88-EDEB-ED5B-CFC0-01000A51B5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1AA0B9-B1DF-DA15-03A6-56C00C0F30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0D524A-9A83-42F2-5B96-C772C29679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459"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DDEEFF-9A3C-079A-6C11-C80EBF77BB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4CA3CC-E040-426A-BD9D-8E6CA1306B4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585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9BF079-0799-F000-DB9F-805415B5B8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AAE590-C11E-95EA-461F-1D180CCAAE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3D5ECD-4D20-E931-C492-3287B88C4D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15D775-1051-76A3-993D-CD0382DF4F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4CA3CC-E040-426A-BD9D-8E6CA1306B4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906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459">
              <a:defRPr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4CA3CC-E040-426A-BD9D-8E6CA1306B4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805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14B402-B2B4-C609-6202-B7A3B5604A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CAD242-5157-46E1-64FF-71619C21EA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835B19-D831-6FEB-6482-B2A2481117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A3EB1-E2C5-C007-61C1-F83C1F9B70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4CA3CC-E040-426A-BD9D-8E6CA1306B4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951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City of Moscow seeking 10 cfs, 7,240 acre-feet per year (24/7); Flow rates spike over 40 to 50,000 cfs almost every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FB0E0-6A2F-48E5-A8E5-003EB93F27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6931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Minimum stream flow targets not met in fall and winter months. Minimum flows generally above 3,000 cfs. </a:t>
            </a:r>
          </a:p>
          <a:p>
            <a:pPr lvl="1"/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11/1 to 07/31 | 5,910 cfs.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08/1 to 10/31 | 4,498 cfs.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FB0E0-6A2F-48E5-A8E5-003EB93F27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2809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810A48-1095-1FA8-5414-4820521180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4F36E5-8A7A-C759-ECA0-D09DA98CE6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A4DD1E-F1DE-631F-F91F-BEC16B65D5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459">
              <a:defRPr/>
            </a:pPr>
            <a:endParaRPr lang="en-US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B517D5-D01D-6727-2FDA-E65EEEE0FE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4CA3CC-E040-426A-BD9D-8E6CA1306B4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482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22F66-727D-4150-ADA5-49CF3A0F6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829800" cy="2387600"/>
          </a:xfrm>
        </p:spPr>
        <p:txBody>
          <a:bodyPr anchor="b">
            <a:normAutofit/>
          </a:bodyPr>
          <a:lstStyle>
            <a:lvl1pPr algn="l">
              <a:defRPr sz="5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D9A1FE-C39F-4D7C-B93D-F8C203A1D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829800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4C1F5-608B-4335-9F2A-17F63D5FA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9013F29-58BE-D047-2BF3-21E74FB987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51354" y="6346518"/>
            <a:ext cx="2743200" cy="365125"/>
          </a:xfrm>
        </p:spPr>
        <p:txBody>
          <a:bodyPr/>
          <a:lstStyle/>
          <a:p>
            <a:fld id="{48913E51-B7F7-4C24-B8E3-5471755DC0E0}" type="datetime1">
              <a:rPr lang="en-US" smtClean="0"/>
              <a:t>3/11/2026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7EFEC89-50F4-CF5E-05D0-F7C9BAE29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3450659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910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F2C5-A3FC-44EF-BA15-CEC83C83D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5040D3-67DB-455C-AD79-49E185DB63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2B07A-258E-42DD-9A68-2C76F7D54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1D81-C4B9-4A87-89A7-22E29E6C9200}" type="datetime1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1E9BC-3BB8-40CD-9294-59A2E59E1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3979D-5589-4770-9D29-046F2B506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43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6693CD-CB65-4F37-A6DA-F300B93C14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731520"/>
            <a:ext cx="2628900" cy="53780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48D117-7AE6-4831-9867-5145F64A0C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731520"/>
            <a:ext cx="7734300" cy="53780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88CF8-397F-485E-8081-AFA4DADD4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7718-69F7-427E-95A3-C1246AF46913}" type="datetime1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E4773-4660-4F21-83CF-1A449395B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59537-EB47-40FA-893E-785D6FE00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124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DB61ED3-80F6-417D-9A18-E8625DC8C2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" y="0"/>
            <a:ext cx="429768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0">
            <a:extLst>
              <a:ext uri="{FF2B5EF4-FFF2-40B4-BE49-F238E27FC236}">
                <a16:creationId xmlns:a16="http://schemas.microsoft.com/office/drawing/2014/main" id="{71C046A1-09AF-12CE-1119-92AC44327D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5568" y="1456801"/>
            <a:ext cx="3623311" cy="1964643"/>
          </a:xfrm>
        </p:spPr>
        <p:txBody>
          <a:bodyPr lIns="274320" tIns="182880" bIns="182880" anchor="b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7667779-5440-4FE8-BF3C-606E2F6497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5568" y="3436556"/>
            <a:ext cx="3623311" cy="752267"/>
          </a:xfrm>
        </p:spPr>
        <p:txBody>
          <a:bodyPr lIns="274320" rIns="91440" bIns="0" anchor="t" anchorCtr="0">
            <a:no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1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46F0CA1E-C8CE-4F74-AECE-943170D1DC4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97680" y="1509313"/>
            <a:ext cx="3942937" cy="3340864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72866108-7205-4FB7-BB9E-32402B03F29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306718" y="1509313"/>
            <a:ext cx="3885282" cy="3340864"/>
          </a:xfrm>
          <a:solidFill>
            <a:schemeClr val="tx2"/>
          </a:solidFill>
        </p:spPr>
        <p:txBody>
          <a:bodyPr lIns="91440" tIns="91440" rIns="91440" bIns="91440" anchor="ctr"/>
          <a:lstStyle>
            <a:lvl1pPr marL="0" marR="0" indent="0" algn="ctr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56F04AA1-C86C-4ECB-8431-9A77CED6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43019" y="6125600"/>
            <a:ext cx="602257" cy="332389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731443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52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39600" y="0"/>
            <a:ext cx="152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81000"/>
            <a:ext cx="10972800" cy="838200"/>
          </a:xfrm>
        </p:spPr>
        <p:txBody>
          <a:bodyPr>
            <a:noAutofit/>
          </a:bodyPr>
          <a:lstStyle/>
          <a:p>
            <a:r>
              <a:rPr lang="en-US"/>
              <a:t>Tap to add title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364484"/>
            <a:ext cx="10972800" cy="320870"/>
          </a:xfrm>
        </p:spPr>
        <p:txBody>
          <a:bodyPr>
            <a:no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800" b="1" baseline="0">
                <a:solidFill>
                  <a:schemeClr val="tx2"/>
                </a:solidFill>
                <a:latin typeface="+mn-lt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917470"/>
            <a:ext cx="10972165" cy="4407130"/>
          </a:xfrm>
        </p:spPr>
        <p:txBody>
          <a:bodyPr/>
          <a:lstStyle/>
          <a:p>
            <a:pPr lvl="0"/>
            <a:r>
              <a:rPr lang="en-US"/>
              <a:t>Tap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8631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7B4A7-C566-48F4-B4B8-3A5E7B6C5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B93F5-BC8B-452C-ACE2-C7E01D1B8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A49B3-A57D-46C5-8462-0C52509F8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13E51-B7F7-4C24-B8E3-5471755DC0E0}" type="datetime1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8C810-EAF4-4D86-84DD-2E574122D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7E738-8574-490B-974B-9AD3B2AAE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537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62351F4-F4E6-E8DE-22BA-03EC1D51CD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t="17295" r="1319" b="10418"/>
          <a:stretch/>
        </p:blipFill>
        <p:spPr>
          <a:xfrm>
            <a:off x="-241447" y="-219075"/>
            <a:ext cx="12662194" cy="62420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39764E-4B3D-4B6A-A210-B50E4F60E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0AEC2-B6E6-4C09-A16F-5E2A1C9A0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37CAB-B545-4E42-BB5A-F1DAA9335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A91A59F-D956-4598-A3C1-AE72A5387751}" type="datetime1">
              <a:rPr lang="en-US" smtClean="0"/>
              <a:pPr/>
              <a:t>3/11/2026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D720B-7E58-43F4-9659-ADB2403A5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5F53F-2FA5-4B5C-A151-F07BBC002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741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473D3-0F03-4BF4-831F-34E80BAC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09409-59F2-486F-A6D0-FAEE8FFF25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95847"/>
            <a:ext cx="5181600" cy="3981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087241-B390-47A6-8070-C3D4652F88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95847"/>
            <a:ext cx="5181600" cy="3981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80B360-2ACA-4B93-9439-591B6D3FB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BBD69-7BD3-4731-8064-242619E92CBE}" type="datetime1">
              <a:rPr lang="en-US" smtClean="0"/>
              <a:t>3/11/2026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4A73E2-CF78-404C-A86F-E70A284AE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F42A-11E1-42A0-8ECF-A5BBA3B8C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34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ECA31-EE14-41DD-9914-DA7138220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152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22AB6-1657-4AE2-8607-2C77A25D7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149131"/>
            <a:ext cx="5157787" cy="693696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AA6DC0-D4D5-4164-A3FD-6BB5CBB2B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10625"/>
            <a:ext cx="5157787" cy="31005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9B35F8-95F3-43D1-8917-5836BAA904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49131"/>
            <a:ext cx="5183188" cy="693696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B639E7-F4A3-4ADE-B290-0A4F9761B9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10625"/>
            <a:ext cx="5183188" cy="31005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6F296B-429F-4DFC-ABC3-0A078EA99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77D9-239F-488B-9358-023C46BC7084}" type="datetime1">
              <a:rPr lang="en-US" smtClean="0"/>
              <a:t>3/11/2026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7103B9-D521-4910-AC15-F12F25CB9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73A6D9-123D-492C-B5CE-294EF255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412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92A22-4B4D-4F58-9783-A0469DA4D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152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5EE610-5457-4E8C-B568-B8D560773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61C24-7140-4FDE-92F3-654C6E2D3C1C}" type="datetime1">
              <a:rPr lang="en-US" smtClean="0"/>
              <a:t>3/11/2026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BA57BB-288A-4A30-A4EC-FF0537BC2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414C89-B968-4A85-A035-E2997A5F8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378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7A339C-4093-4B40-8C90-52F005CA9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6ACF-ECB9-4B5F-A429-08B8AC75E8EF}" type="datetime1">
              <a:rPr lang="en-US" smtClean="0"/>
              <a:t>3/11/2026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A33F04-8E0A-4165-930C-527D781A7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62F57B-BEB6-4973-A362-38F638E0D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914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FAC90-C2CA-44DD-8EF8-20BDD6724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1520"/>
            <a:ext cx="3932237" cy="2346326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915FB-D5F4-4CAD-AE70-3644E8180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731521"/>
            <a:ext cx="6172200" cy="512953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74DA3-3BAC-4045-825F-B3C27B897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29000"/>
            <a:ext cx="3932237" cy="24399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5A0D65-0423-4E45-947A-E08C8569F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B429B-EE2A-486A-BDB9-0C848B4FAFDD}" type="datetime1">
              <a:rPr lang="en-US" smtClean="0"/>
              <a:t>3/11/2026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E6FBD0-E49F-4DE6-9264-CEDB9BAA0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16B246-A768-4B2D-96C6-9F4178526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378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CB0C8-915E-4BF2-976E-B8D7EDC59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1520"/>
            <a:ext cx="3932237" cy="2341564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0714E6-8E50-4B50-A2E0-F9D20155EB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7257"/>
            <a:ext cx="6172200" cy="517379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D67A6C-5CA5-4EF0-B1C4-ED85FF255A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29000"/>
            <a:ext cx="3932237" cy="24399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C76474-31D4-4567-B4EC-B6AF24488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5FE4A-CB8D-40AB-BFFC-AAF37EA071CB}" type="datetime1">
              <a:rPr lang="en-US" smtClean="0"/>
              <a:t>3/11/2026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902DE0-33F5-4372-8EB5-F5746D344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5C2EF-849D-4B2C-8ED6-D26553657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657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FB7F9C22-6B9F-5578-ABF2-4BC2F7A87CD1}"/>
              </a:ext>
            </a:extLst>
          </p:cNvPr>
          <p:cNvSpPr/>
          <p:nvPr userDrawn="1"/>
        </p:nvSpPr>
        <p:spPr>
          <a:xfrm>
            <a:off x="0" y="6011187"/>
            <a:ext cx="12192000" cy="8467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78318D-FE3E-41D7-9A8C-2065A2C46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73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B06718-79E7-4159-A003-F86FE7B3D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89408"/>
            <a:ext cx="10515600" cy="38217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F99FF-FFE2-431D-A0C8-A46C21712A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51354" y="63465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cap="all" spc="150" baseline="0">
                <a:solidFill>
                  <a:schemeClr val="accent1"/>
                </a:solidFill>
                <a:latin typeface="Arial Nova" panose="020B0504020202020204" pitchFamily="34" charset="0"/>
              </a:defRPr>
            </a:lvl1pPr>
          </a:lstStyle>
          <a:p>
            <a:fld id="{C0517C94-3B1E-4991-BED3-41F8B0158A00}" type="datetime1">
              <a:rPr lang="en-US" smtClean="0"/>
              <a:pPr/>
              <a:t>3/11/2026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B6E6E-8527-4F63-A0C7-84CD44A2B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3467" y="3246434"/>
            <a:ext cx="628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cap="all" spc="150" baseline="0">
                <a:solidFill>
                  <a:schemeClr val="accent1"/>
                </a:solidFill>
                <a:latin typeface="Arial Nova" panose="020B0504020202020204" pitchFamily="34" charset="0"/>
              </a:defRPr>
            </a:lvl1pPr>
          </a:lstStyle>
          <a:p>
            <a:fld id="{273BAE12-D270-459D-897B-6833652BB16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Picture 28" descr="Shape&#10;&#10;Description automatically generated with medium confidence">
            <a:extLst>
              <a:ext uri="{FF2B5EF4-FFF2-40B4-BE49-F238E27FC236}">
                <a16:creationId xmlns:a16="http://schemas.microsoft.com/office/drawing/2014/main" id="{33AC07A0-D926-AE5C-71FE-14F003FDC83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249" y="6098059"/>
            <a:ext cx="1585260" cy="655742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3547E-668D-4191-847C-7424F75496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3450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150" baseline="0">
                <a:solidFill>
                  <a:schemeClr val="accent1"/>
                </a:solidFill>
                <a:latin typeface="Arial Nova" panose="020B05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034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  <p:sldLayoutId id="2147483696" r:id="rId12"/>
    <p:sldLayoutId id="2147483697" r:id="rId13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>
          <a:solidFill>
            <a:srgbClr val="26547D"/>
          </a:solidFill>
          <a:latin typeface="Arial Nova" panose="020B05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Jeff.Hansen@hdrinc.com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EE2F836-3B1B-6226-86C0-181963401A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6171" y="1211855"/>
            <a:ext cx="7031211" cy="395505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D6C607E-FB41-2692-AF35-1BE0350B3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67" y="1359350"/>
            <a:ext cx="3623311" cy="2607056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Potential Clearwater Diversion to Supplement the Palouse Basin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D47FA95-8F8D-65B3-7277-272AE5A80A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5567" y="4034140"/>
            <a:ext cx="3623311" cy="1132771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800" dirty="0"/>
              <a:t>PBAC Research &amp; Technical Colloquium</a:t>
            </a:r>
          </a:p>
          <a:p>
            <a:r>
              <a:rPr lang="en-US" dirty="0"/>
              <a:t>March 11, 2026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DD13EF-25BE-60C9-186E-7A5C8151B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5569" y="1211855"/>
            <a:ext cx="11950272" cy="3955056"/>
          </a:xfrm>
          <a:prstGeom prst="rect">
            <a:avLst/>
          </a:prstGeom>
          <a:noFill/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68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3ADF1F-26FA-706B-77BF-AE1A6E343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9FA6FAA-46E8-4CD4-E77C-EC887C7BEE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3588" y="829734"/>
            <a:ext cx="5482456" cy="5277556"/>
          </a:xfrm>
        </p:spPr>
        <p:txBody>
          <a:bodyPr vert="horz" lIns="0" tIns="0" rIns="0" bIns="0" rtlCol="0" anchor="t">
            <a:noAutofit/>
          </a:bodyPr>
          <a:lstStyle/>
          <a:p>
            <a:pPr marL="233045" indent="-233045"/>
            <a:r>
              <a:rPr lang="en-US" sz="2600" dirty="0">
                <a:cs typeface="Arial"/>
              </a:rPr>
              <a:t>Desired diversion rate being evaluated</a:t>
            </a:r>
          </a:p>
          <a:p>
            <a:pPr marL="233045" indent="-233045"/>
            <a:r>
              <a:rPr lang="en-US" sz="2600" dirty="0">
                <a:cs typeface="Arial"/>
              </a:rPr>
              <a:t>Previously-defined annual average target diversion of ~10 </a:t>
            </a:r>
            <a:r>
              <a:rPr lang="en-US" sz="2600" dirty="0" err="1">
                <a:cs typeface="Arial"/>
              </a:rPr>
              <a:t>cfs</a:t>
            </a:r>
            <a:r>
              <a:rPr lang="en-US" sz="2600" dirty="0">
                <a:cs typeface="Arial"/>
              </a:rPr>
              <a:t> would equate to ~20 </a:t>
            </a:r>
            <a:r>
              <a:rPr lang="en-US" sz="2600" dirty="0" err="1">
                <a:cs typeface="Arial"/>
              </a:rPr>
              <a:t>cfs</a:t>
            </a:r>
            <a:r>
              <a:rPr lang="en-US" sz="2600" dirty="0">
                <a:cs typeface="Arial"/>
              </a:rPr>
              <a:t> if limited to 6 months of diversion</a:t>
            </a:r>
          </a:p>
          <a:p>
            <a:pPr marL="233045" indent="-233045"/>
            <a:r>
              <a:rPr lang="en-US" sz="2600" dirty="0">
                <a:cs typeface="Arial"/>
              </a:rPr>
              <a:t>Translates to ~13 </a:t>
            </a:r>
            <a:r>
              <a:rPr lang="en-US" sz="2600" dirty="0" err="1">
                <a:cs typeface="Arial"/>
              </a:rPr>
              <a:t>mgd</a:t>
            </a:r>
            <a:r>
              <a:rPr lang="en-US" sz="2600" dirty="0">
                <a:cs typeface="Arial"/>
              </a:rPr>
              <a:t> (during diversion times); total annual supply ~2.37 billion gallons (BG)</a:t>
            </a:r>
          </a:p>
          <a:p>
            <a:pPr marL="233045" indent="-233045"/>
            <a:r>
              <a:rPr lang="en-US" sz="2600" dirty="0">
                <a:cs typeface="Arial"/>
              </a:rPr>
              <a:t>By comparison, 2024 groundwater pumping by Moscow, Pullman, universities = ~2.34 BG </a:t>
            </a:r>
            <a:r>
              <a:rPr lang="en-US" sz="1400" dirty="0">
                <a:cs typeface="Arial"/>
              </a:rPr>
              <a:t>(PBAC 2024 Annual Report)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B8195995-6216-56FD-408E-1BF8C46DC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87"/>
            <a:ext cx="10515600" cy="700757"/>
          </a:xfrm>
        </p:spPr>
        <p:txBody>
          <a:bodyPr/>
          <a:lstStyle/>
          <a:p>
            <a:pPr algn="ctr"/>
            <a:r>
              <a:rPr lang="en-US" dirty="0"/>
              <a:t>Supply vs Demand Considerations</a:t>
            </a:r>
          </a:p>
        </p:txBody>
      </p:sp>
      <p:pic>
        <p:nvPicPr>
          <p:cNvPr id="2" name="Picture 1" descr="A map of a river&#10;&#10;AI-generated content may be incorrect.">
            <a:extLst>
              <a:ext uri="{FF2B5EF4-FFF2-40B4-BE49-F238E27FC236}">
                <a16:creationId xmlns:a16="http://schemas.microsoft.com/office/drawing/2014/main" id="{5C0BB6BE-612C-E100-0903-9E97263F43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474" y="1636050"/>
            <a:ext cx="6149599" cy="409973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83232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666A48-1A4A-4CEC-9625-2D961DBA16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66B1AB1-7C0F-F9DA-7BAD-82BB86F05C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32" y="1415480"/>
            <a:ext cx="5948681" cy="4869124"/>
          </a:xfrm>
        </p:spPr>
        <p:txBody>
          <a:bodyPr vert="horz" lIns="0" tIns="0" rIns="0" bIns="0" rtlCol="0" anchor="t">
            <a:noAutofit/>
          </a:bodyPr>
          <a:lstStyle/>
          <a:p>
            <a:pPr marL="233045" indent="-233045"/>
            <a:r>
              <a:rPr lang="en-US" sz="2800" dirty="0">
                <a:latin typeface="Calibri"/>
                <a:ea typeface="Calibri"/>
                <a:cs typeface="Arial"/>
              </a:rPr>
              <a:t>Currently identifying</a:t>
            </a:r>
          </a:p>
          <a:p>
            <a:pPr marL="690245" lvl="1" indent="-233045"/>
            <a:r>
              <a:rPr lang="en-US" sz="2600" dirty="0">
                <a:latin typeface="Calibri"/>
                <a:ea typeface="Calibri"/>
                <a:cs typeface="Arial"/>
              </a:rPr>
              <a:t>Potential diversion locations</a:t>
            </a:r>
          </a:p>
          <a:p>
            <a:pPr marL="690245" lvl="1" indent="-233045"/>
            <a:r>
              <a:rPr lang="en-US" sz="2600" dirty="0">
                <a:latin typeface="Calibri"/>
                <a:ea typeface="Calibri"/>
                <a:cs typeface="Arial"/>
              </a:rPr>
              <a:t>Potential conveyance routes</a:t>
            </a:r>
            <a:endParaRPr lang="en-US" sz="2600" dirty="0">
              <a:latin typeface="Calibri"/>
              <a:ea typeface="Calibri"/>
            </a:endParaRPr>
          </a:p>
          <a:p>
            <a:pPr marL="233045" indent="-233045"/>
            <a:r>
              <a:rPr lang="en-US" sz="2800" dirty="0">
                <a:latin typeface="Calibri"/>
                <a:ea typeface="Calibri"/>
                <a:cs typeface="Arial"/>
              </a:rPr>
              <a:t>Next</a:t>
            </a:r>
          </a:p>
          <a:p>
            <a:pPr marL="690245" lvl="1" indent="-233045"/>
            <a:r>
              <a:rPr lang="en-US" sz="2600" dirty="0">
                <a:latin typeface="Calibri"/>
                <a:ea typeface="Calibri"/>
                <a:cs typeface="Arial"/>
              </a:rPr>
              <a:t>Treatment needs</a:t>
            </a:r>
          </a:p>
          <a:p>
            <a:pPr marL="690245" lvl="1" indent="-233045"/>
            <a:r>
              <a:rPr lang="en-US" sz="2600" dirty="0">
                <a:latin typeface="Calibri"/>
                <a:ea typeface="Calibri"/>
                <a:cs typeface="Arial"/>
              </a:rPr>
              <a:t>End uses</a:t>
            </a:r>
          </a:p>
          <a:p>
            <a:pPr marL="639445" lvl="1" indent="-182245">
              <a:buFont typeface="Courier New" panose="020B0604020202020204" pitchFamily="34" charset="0"/>
              <a:buChar char="o"/>
            </a:pPr>
            <a:endParaRPr lang="en-US" sz="2400" dirty="0">
              <a:cs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DBF7D9C-9DDF-6650-6D0F-EBDD4EDEA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882" y="89918"/>
            <a:ext cx="10515600" cy="902722"/>
          </a:xfrm>
        </p:spPr>
        <p:txBody>
          <a:bodyPr/>
          <a:lstStyle/>
          <a:p>
            <a:r>
              <a:rPr lang="en-US" dirty="0"/>
              <a:t>Conceptual Design Development</a:t>
            </a:r>
          </a:p>
        </p:txBody>
      </p:sp>
      <p:pic>
        <p:nvPicPr>
          <p:cNvPr id="4" name="Picture 3" descr="A map of a river&#10;&#10;AI-generated content may be incorrect.">
            <a:extLst>
              <a:ext uri="{FF2B5EF4-FFF2-40B4-BE49-F238E27FC236}">
                <a16:creationId xmlns:a16="http://schemas.microsoft.com/office/drawing/2014/main" id="{19B9A665-FD39-6B33-CEFE-91D78D0E56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3579" y="992639"/>
            <a:ext cx="5598501" cy="581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291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7F7C7F-63B3-8A63-EC46-263BAFCC3B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9D21CFE-77C2-36F0-ECA9-AFCF589919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00850" y="1543050"/>
            <a:ext cx="4714875" cy="4314825"/>
          </a:xfrm>
        </p:spPr>
        <p:txBody>
          <a:bodyPr vert="horz" lIns="0" tIns="0" rIns="0" bIns="0" rtlCol="0" anchor="t">
            <a:noAutofit/>
          </a:bodyPr>
          <a:lstStyle/>
          <a:p>
            <a:pPr marL="233045" indent="-233045"/>
            <a:r>
              <a:rPr lang="en-US" sz="2800" dirty="0">
                <a:latin typeface="Calibri"/>
                <a:ea typeface="Calibri"/>
                <a:cs typeface="Arial"/>
              </a:rPr>
              <a:t>Considering range of factors</a:t>
            </a:r>
          </a:p>
          <a:p>
            <a:pPr marL="233045" indent="-233045"/>
            <a:r>
              <a:rPr lang="en-US" sz="2800" dirty="0">
                <a:latin typeface="Calibri"/>
                <a:ea typeface="Calibri"/>
                <a:cs typeface="Arial"/>
              </a:rPr>
              <a:t>Informed by input from stakeholder engagement activities</a:t>
            </a:r>
          </a:p>
          <a:p>
            <a:pPr marL="0" indent="0">
              <a:buNone/>
            </a:pPr>
            <a:endParaRPr lang="en-US" sz="2400" dirty="0">
              <a:latin typeface="Calibri"/>
              <a:ea typeface="Calibri"/>
              <a:cs typeface="Arial"/>
            </a:endParaRPr>
          </a:p>
          <a:p>
            <a:pPr marL="639445" lvl="1" indent="-182245">
              <a:buFont typeface="Courier New" panose="020B0604020202020204" pitchFamily="34" charset="0"/>
              <a:buChar char="o"/>
            </a:pPr>
            <a:endParaRPr lang="en-US" sz="2400" dirty="0">
              <a:cs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2A1AAB-FC1C-F2B8-2421-0818D0CAE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882" y="89917"/>
            <a:ext cx="10515600" cy="767273"/>
          </a:xfrm>
        </p:spPr>
        <p:txBody>
          <a:bodyPr/>
          <a:lstStyle/>
          <a:p>
            <a:r>
              <a:rPr lang="en-US" dirty="0"/>
              <a:t>Draft Alternatives Evaluation Criteria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7C73997-8719-4C48-6CE8-C9A84CE507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513447"/>
              </p:ext>
            </p:extLst>
          </p:nvPr>
        </p:nvGraphicFramePr>
        <p:xfrm>
          <a:off x="57152" y="928630"/>
          <a:ext cx="6429375" cy="58523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7463">
                  <a:extLst>
                    <a:ext uri="{9D8B030D-6E8A-4147-A177-3AD203B41FA5}">
                      <a16:colId xmlns:a16="http://schemas.microsoft.com/office/drawing/2014/main" val="2367894989"/>
                    </a:ext>
                  </a:extLst>
                </a:gridCol>
                <a:gridCol w="2571750">
                  <a:extLst>
                    <a:ext uri="{9D8B030D-6E8A-4147-A177-3AD203B41FA5}">
                      <a16:colId xmlns:a16="http://schemas.microsoft.com/office/drawing/2014/main" val="3390921441"/>
                    </a:ext>
                  </a:extLst>
                </a:gridCol>
                <a:gridCol w="1300162">
                  <a:extLst>
                    <a:ext uri="{9D8B030D-6E8A-4147-A177-3AD203B41FA5}">
                      <a16:colId xmlns:a16="http://schemas.microsoft.com/office/drawing/2014/main" val="3761131012"/>
                    </a:ext>
                  </a:extLst>
                </a:gridCol>
              </a:tblGrid>
              <a:tr h="344257">
                <a:tc>
                  <a:txBody>
                    <a:bodyPr/>
                    <a:lstStyle/>
                    <a:p>
                      <a:pPr marL="685800" marR="0">
                        <a:lnSpc>
                          <a:spcPts val="15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Criterion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85800" marR="0">
                        <a:lnSpc>
                          <a:spcPts val="15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Sub‑Criterion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Weight %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98506874"/>
                  </a:ext>
                </a:extLst>
              </a:tr>
              <a:tr h="344257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Cost &amp; Schedule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Capital Cost (Class 5 OPCC)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48084765"/>
                  </a:ext>
                </a:extLst>
              </a:tr>
              <a:tr h="344257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Cost &amp; Schedule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Lifecycle / O&amp;M Cost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67509086"/>
                  </a:ext>
                </a:extLst>
              </a:tr>
              <a:tr h="344257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Cost &amp; Schedule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Schedule Risk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26628194"/>
                  </a:ext>
                </a:extLst>
              </a:tr>
              <a:tr h="344257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Permitting &amp; Environmental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Environmental Impact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23569620"/>
                  </a:ext>
                </a:extLst>
              </a:tr>
              <a:tr h="344257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Permitting &amp; Environmental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Permitting Complexity &amp; Risk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32564599"/>
                  </a:ext>
                </a:extLst>
              </a:tr>
              <a:tr h="344257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ROW &amp; Stakeholders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Easement Acquisition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607578"/>
                  </a:ext>
                </a:extLst>
              </a:tr>
              <a:tr h="344257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ROW &amp; Stakeholders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Stakeholder Impacts/Support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02832506"/>
                  </a:ext>
                </a:extLst>
              </a:tr>
              <a:tr h="344257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Technical &amp; Engineering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Constructability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90653295"/>
                  </a:ext>
                </a:extLst>
              </a:tr>
              <a:tr h="344257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Technical &amp; Engineering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Geotechnical &amp; Corrosion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75564653"/>
                  </a:ext>
                </a:extLst>
              </a:tr>
              <a:tr h="344257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Technical &amp; Engineering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Hydraulic Performance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07292150"/>
                  </a:ext>
                </a:extLst>
              </a:tr>
              <a:tr h="344257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Technical &amp; Engineering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Surge/Transient Exposure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71495330"/>
                  </a:ext>
                </a:extLst>
              </a:tr>
              <a:tr h="344257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Operations, Safety &amp; Reliability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O&amp;M Accessibility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91998351"/>
                  </a:ext>
                </a:extLst>
              </a:tr>
              <a:tr h="344257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Operations, Safety &amp; Reliability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Emergency Response &amp; Isolation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20183245"/>
                  </a:ext>
                </a:extLst>
              </a:tr>
              <a:tr h="344257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Future Readiness &amp; Integration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System Integration &amp; Flexibility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84298469"/>
                  </a:ext>
                </a:extLst>
              </a:tr>
              <a:tr h="344257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Future Readiness &amp; Integration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Schedule &amp; Overall Risk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96196831"/>
                  </a:ext>
                </a:extLst>
              </a:tr>
              <a:tr h="344257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200" b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 Weight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085065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958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4CEB71-C7AD-E15D-C6DB-BD3F27807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C7A0C39-E3EF-68A7-3CC7-C0E4D7393897}"/>
              </a:ext>
            </a:extLst>
          </p:cNvPr>
          <p:cNvSpPr txBox="1"/>
          <p:nvPr/>
        </p:nvSpPr>
        <p:spPr>
          <a:xfrm>
            <a:off x="609600" y="2336631"/>
            <a:ext cx="3075296" cy="923330"/>
          </a:xfrm>
          <a:prstGeom prst="rect">
            <a:avLst/>
          </a:prstGeom>
          <a:ln w="3175">
            <a:solidFill>
              <a:schemeClr val="accent4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u="sng">
                <a:latin typeface="Whitney Semibold" pitchFamily="50" charset="0"/>
              </a:rPr>
              <a:t>STEP 1</a:t>
            </a:r>
          </a:p>
          <a:p>
            <a:pPr algn="ctr"/>
            <a:r>
              <a:rPr lang="en-US">
                <a:latin typeface="Whitney Semibold" pitchFamily="50" charset="0"/>
              </a:rPr>
              <a:t>Identification of Regulatory and Tribal Requirements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3CF95D-73A0-38F7-E90B-965E898EA110}"/>
              </a:ext>
            </a:extLst>
          </p:cNvPr>
          <p:cNvSpPr txBox="1"/>
          <p:nvPr/>
        </p:nvSpPr>
        <p:spPr>
          <a:xfrm>
            <a:off x="4198501" y="2336631"/>
            <a:ext cx="3396302" cy="92333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u="sng">
                <a:latin typeface="Whitney Semibold" pitchFamily="50" charset="0"/>
              </a:rPr>
              <a:t>STEP 2</a:t>
            </a:r>
          </a:p>
          <a:p>
            <a:pPr algn="ctr"/>
            <a:r>
              <a:rPr lang="en-US">
                <a:latin typeface="Whitney Semibold" pitchFamily="50" charset="0"/>
              </a:rPr>
              <a:t>Reconnaissance-Level Environmental Review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BA1210-0314-0917-1393-E0E24FA54409}"/>
              </a:ext>
            </a:extLst>
          </p:cNvPr>
          <p:cNvSpPr txBox="1"/>
          <p:nvPr/>
        </p:nvSpPr>
        <p:spPr>
          <a:xfrm>
            <a:off x="8108405" y="2336631"/>
            <a:ext cx="3473992" cy="923330"/>
          </a:xfrm>
          <a:prstGeom prst="rect">
            <a:avLst/>
          </a:prstGeom>
          <a:ln w="3175">
            <a:solidFill>
              <a:schemeClr val="accent6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u="sng">
                <a:latin typeface="Whitney Semibold" pitchFamily="50" charset="0"/>
              </a:rPr>
              <a:t>STEP 3</a:t>
            </a:r>
          </a:p>
          <a:p>
            <a:pPr algn="ctr"/>
            <a:r>
              <a:rPr lang="en-US">
                <a:latin typeface="Whitney Semibold" pitchFamily="50" charset="0"/>
              </a:rPr>
              <a:t>Agency and Tribal </a:t>
            </a:r>
          </a:p>
          <a:p>
            <a:pPr algn="ctr"/>
            <a:r>
              <a:rPr lang="en-US">
                <a:latin typeface="Whitney Semibold" pitchFamily="50" charset="0"/>
              </a:rPr>
              <a:t>Coordination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35A802-B8D7-7D85-88E5-B9A9412DC2D9}"/>
              </a:ext>
            </a:extLst>
          </p:cNvPr>
          <p:cNvSpPr txBox="1"/>
          <p:nvPr/>
        </p:nvSpPr>
        <p:spPr>
          <a:xfrm>
            <a:off x="609600" y="3328995"/>
            <a:ext cx="3075296" cy="147732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Whitney"/>
              </a:rPr>
              <a:t>Identify key regulatory triggers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Whitney"/>
              </a:rPr>
              <a:t>Assess regulated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Whitney"/>
              </a:rPr>
              <a:t>Identify responsible agency and tribal representatives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AB24DD-FF11-E64D-9E3D-FE7FA80C9254}"/>
              </a:ext>
            </a:extLst>
          </p:cNvPr>
          <p:cNvSpPr txBox="1"/>
          <p:nvPr/>
        </p:nvSpPr>
        <p:spPr>
          <a:xfrm>
            <a:off x="4198500" y="3322820"/>
            <a:ext cx="3396302" cy="203132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Whitney"/>
              </a:rPr>
              <a:t>Collect and review background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Whitney"/>
              </a:rPr>
              <a:t>Reconnaissance-level field review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Whitney"/>
              </a:rPr>
              <a:t>Summarize triggers, anticipated requirements, and approach/strategy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C7A592-E207-DEF8-F48D-B0FD14D944B4}"/>
              </a:ext>
            </a:extLst>
          </p:cNvPr>
          <p:cNvSpPr txBox="1"/>
          <p:nvPr/>
        </p:nvSpPr>
        <p:spPr>
          <a:xfrm>
            <a:off x="8108406" y="3330404"/>
            <a:ext cx="3473993" cy="1477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Whitney"/>
              </a:rPr>
              <a:t>Early coordination with agencies and tribal representatives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Whitney"/>
              </a:rPr>
              <a:t>Additional coordination throughout</a:t>
            </a: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5D2B07EA-CADD-294F-9AB1-BBF7EAE34F5A}"/>
              </a:ext>
            </a:extLst>
          </p:cNvPr>
          <p:cNvSpPr/>
          <p:nvPr/>
        </p:nvSpPr>
        <p:spPr>
          <a:xfrm rot="5400000">
            <a:off x="3746737" y="2630226"/>
            <a:ext cx="389922" cy="336141"/>
          </a:xfrm>
          <a:prstGeom prst="triangl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D58B6DEB-F9A1-D7A1-A174-9EACF1648A9D}"/>
              </a:ext>
            </a:extLst>
          </p:cNvPr>
          <p:cNvSpPr/>
          <p:nvPr/>
        </p:nvSpPr>
        <p:spPr>
          <a:xfrm rot="5400000">
            <a:off x="7656643" y="2630227"/>
            <a:ext cx="389922" cy="336141"/>
          </a:xfrm>
          <a:prstGeom prst="triangl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BACC4AD-AAEE-B225-B92A-D86BA8D21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882" y="236221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Permitting Needs Identification</a:t>
            </a:r>
          </a:p>
        </p:txBody>
      </p:sp>
    </p:spTree>
    <p:extLst>
      <p:ext uri="{BB962C8B-B14F-4D97-AF65-F5344CB8AC3E}">
        <p14:creationId xmlns:p14="http://schemas.microsoft.com/office/powerpoint/2010/main" val="1951276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AABE98-AF4B-82C5-97D6-A8595AC95E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F3305F6-7E25-4521-1D1E-C2A54A81E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6948"/>
            <a:ext cx="10515600" cy="119318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/>
              <a:t>Stakeholder Engagement:</a:t>
            </a:r>
            <a:br>
              <a:rPr lang="en-US" sz="4400" dirty="0"/>
            </a:br>
            <a:r>
              <a:rPr lang="en-US" sz="4400" dirty="0"/>
              <a:t>A Collaborative Approach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DE784DD-C242-3362-B4B7-56A9BDB2BEC9}"/>
              </a:ext>
            </a:extLst>
          </p:cNvPr>
          <p:cNvSpPr txBox="1">
            <a:spLocks/>
          </p:cNvSpPr>
          <p:nvPr/>
        </p:nvSpPr>
        <p:spPr>
          <a:xfrm>
            <a:off x="420785" y="1851102"/>
            <a:ext cx="11288389" cy="42751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2800" dirty="0">
                <a:latin typeface="Calibri"/>
                <a:ea typeface="Calibri"/>
                <a:cs typeface="Calibri"/>
              </a:rPr>
              <a:t>PBAC is committed to working with and gathering information from regional stakeholders</a:t>
            </a:r>
          </a:p>
          <a:p>
            <a:pPr marL="800100" lvl="1" indent="-342900"/>
            <a:r>
              <a:rPr lang="en-US" sz="2800" dirty="0">
                <a:latin typeface="Calibri"/>
                <a:ea typeface="Calibri"/>
                <a:cs typeface="Calibri"/>
              </a:rPr>
              <a:t>State regulatory agencies – ID Department of Water Resources, Water Resource Board, Fish and Game; WA Department of Ecology</a:t>
            </a:r>
          </a:p>
          <a:p>
            <a:pPr marL="800100" lvl="1" indent="-342900"/>
            <a:r>
              <a:rPr lang="en-US" sz="2800" dirty="0">
                <a:latin typeface="Calibri"/>
                <a:ea typeface="Calibri"/>
                <a:cs typeface="Calibri"/>
              </a:rPr>
              <a:t>Nez Perce Tribe</a:t>
            </a:r>
          </a:p>
          <a:p>
            <a:pPr marL="800100" lvl="1" indent="-342900"/>
            <a:r>
              <a:rPr lang="en-US" sz="2800" dirty="0">
                <a:latin typeface="Calibri"/>
                <a:ea typeface="Calibri"/>
                <a:cs typeface="Calibri"/>
              </a:rPr>
              <a:t>Community leaders, organizations, Palouse Basin residents</a:t>
            </a:r>
          </a:p>
          <a:p>
            <a:pPr marL="342900" indent="-342900"/>
            <a:r>
              <a:rPr lang="en-US" sz="2800" dirty="0">
                <a:latin typeface="Calibri"/>
                <a:ea typeface="Calibri"/>
                <a:cs typeface="Calibri"/>
              </a:rPr>
              <a:t>PBAC’s Stakeholder Engagement Group is an essential component of our collaboration </a:t>
            </a:r>
          </a:p>
        </p:txBody>
      </p:sp>
    </p:spTree>
    <p:extLst>
      <p:ext uri="{BB962C8B-B14F-4D97-AF65-F5344CB8AC3E}">
        <p14:creationId xmlns:p14="http://schemas.microsoft.com/office/powerpoint/2010/main" val="2031311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80467A-4A7D-6248-96F5-06AEB4DDBE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6EA5433-73B3-DFF8-51D1-AC19D23A44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" y="1839053"/>
            <a:ext cx="10972165" cy="3446625"/>
          </a:xfrm>
        </p:spPr>
        <p:txBody>
          <a:bodyPr vert="horz" lIns="0" tIns="0" rIns="0" bIns="0" rtlCol="0" anchor="t">
            <a:noAutofit/>
          </a:bodyPr>
          <a:lstStyle/>
          <a:p>
            <a:pPr marL="1302385" lvl="2" indent="-342900">
              <a:spcBef>
                <a:spcPts val="200"/>
              </a:spcBef>
            </a:pPr>
            <a:r>
              <a:rPr lang="en-US" sz="2800" dirty="0">
                <a:cs typeface="Arial"/>
              </a:rPr>
              <a:t>Understanding the historical, cultural, and political context  </a:t>
            </a:r>
          </a:p>
          <a:p>
            <a:pPr marL="1302385" lvl="2" indent="-342900">
              <a:spcBef>
                <a:spcPts val="200"/>
              </a:spcBef>
            </a:pPr>
            <a:r>
              <a:rPr lang="en-US" sz="2800" dirty="0">
                <a:cs typeface="Arial"/>
              </a:rPr>
              <a:t>Gathering feedback through personal connections, one-on-one meetings  </a:t>
            </a:r>
            <a:endParaRPr lang="en-US" sz="2800" dirty="0"/>
          </a:p>
          <a:p>
            <a:pPr marL="1302385" lvl="2" indent="-342900">
              <a:spcBef>
                <a:spcPts val="200"/>
              </a:spcBef>
            </a:pPr>
            <a:r>
              <a:rPr lang="en-US" sz="2800" dirty="0">
                <a:cs typeface="Arial"/>
              </a:rPr>
              <a:t>Working with stakeholder groups to listen, process, ask questions to improve project approaches and outcomes          </a:t>
            </a:r>
            <a:endParaRPr lang="en-US" sz="2800" i="1" dirty="0">
              <a:cs typeface="Arial"/>
            </a:endParaRPr>
          </a:p>
          <a:p>
            <a:pPr marL="1302385" lvl="2" indent="-342900">
              <a:spcBef>
                <a:spcPts val="200"/>
              </a:spcBef>
            </a:pPr>
            <a:r>
              <a:rPr lang="en-US" sz="2800" dirty="0">
                <a:cs typeface="Arial"/>
              </a:rPr>
              <a:t>Communicating project information and updates with the public</a:t>
            </a:r>
          </a:p>
          <a:p>
            <a:pPr marL="1142365" lvl="2" indent="-182245">
              <a:spcBef>
                <a:spcPts val="200"/>
              </a:spcBef>
              <a:buFont typeface="Wingdings" panose="020B0604020202020204" pitchFamily="34" charset="0"/>
              <a:buChar char="§"/>
            </a:pPr>
            <a:endParaRPr lang="en-US" sz="2800" dirty="0"/>
          </a:p>
          <a:p>
            <a:pPr marL="1142365" lvl="2" indent="-182245">
              <a:spcBef>
                <a:spcPts val="200"/>
              </a:spcBef>
              <a:buFont typeface="Wingdings" panose="020B0604020202020204" pitchFamily="34" charset="0"/>
              <a:buChar char="§"/>
            </a:pPr>
            <a:endParaRPr lang="en-US" sz="2800" dirty="0">
              <a:cs typeface="Arial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84C81B95-2EBD-09B7-B8AC-1492F7C5F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6759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Engagement Fundamentals</a:t>
            </a:r>
          </a:p>
        </p:txBody>
      </p:sp>
    </p:spTree>
    <p:extLst>
      <p:ext uri="{BB962C8B-B14F-4D97-AF65-F5344CB8AC3E}">
        <p14:creationId xmlns:p14="http://schemas.microsoft.com/office/powerpoint/2010/main" val="39989268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5A2549-3C3F-1B76-9F19-F3AAFFBC92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9BFAA1A-7017-1D43-4861-2D9F3D7C9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4066"/>
            <a:ext cx="10515600" cy="924555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Project Timeline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877AF33-6517-B2C1-1E38-8C0C6902A2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06544"/>
              </p:ext>
            </p:extLst>
          </p:nvPr>
        </p:nvGraphicFramePr>
        <p:xfrm>
          <a:off x="1349298" y="1689407"/>
          <a:ext cx="9400478" cy="3217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1662">
                  <a:extLst>
                    <a:ext uri="{9D8B030D-6E8A-4147-A177-3AD203B41FA5}">
                      <a16:colId xmlns:a16="http://schemas.microsoft.com/office/drawing/2014/main" val="3280771434"/>
                    </a:ext>
                  </a:extLst>
                </a:gridCol>
                <a:gridCol w="1522204">
                  <a:extLst>
                    <a:ext uri="{9D8B030D-6E8A-4147-A177-3AD203B41FA5}">
                      <a16:colId xmlns:a16="http://schemas.microsoft.com/office/drawing/2014/main" val="4015086414"/>
                    </a:ext>
                  </a:extLst>
                </a:gridCol>
                <a:gridCol w="1522204">
                  <a:extLst>
                    <a:ext uri="{9D8B030D-6E8A-4147-A177-3AD203B41FA5}">
                      <a16:colId xmlns:a16="http://schemas.microsoft.com/office/drawing/2014/main" val="3404485725"/>
                    </a:ext>
                  </a:extLst>
                </a:gridCol>
                <a:gridCol w="1522204">
                  <a:extLst>
                    <a:ext uri="{9D8B030D-6E8A-4147-A177-3AD203B41FA5}">
                      <a16:colId xmlns:a16="http://schemas.microsoft.com/office/drawing/2014/main" val="1535323853"/>
                    </a:ext>
                  </a:extLst>
                </a:gridCol>
                <a:gridCol w="1522204">
                  <a:extLst>
                    <a:ext uri="{9D8B030D-6E8A-4147-A177-3AD203B41FA5}">
                      <a16:colId xmlns:a16="http://schemas.microsoft.com/office/drawing/2014/main" val="705644607"/>
                    </a:ext>
                  </a:extLst>
                </a:gridCol>
              </a:tblGrid>
              <a:tr h="536188">
                <a:tc>
                  <a:txBody>
                    <a:bodyPr/>
                    <a:lstStyle/>
                    <a:p>
                      <a:r>
                        <a:rPr lang="en-US" dirty="0"/>
                        <a:t>Task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Q4 2025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Q1 2026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Q2 2026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Q3 2026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40047212"/>
                  </a:ext>
                </a:extLst>
              </a:tr>
              <a:tr h="536188">
                <a:tc>
                  <a:txBody>
                    <a:bodyPr/>
                    <a:lstStyle/>
                    <a:p>
                      <a:r>
                        <a:rPr lang="en-US" dirty="0"/>
                        <a:t>Water Supply Assessment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7143027"/>
                  </a:ext>
                </a:extLst>
              </a:tr>
              <a:tr h="536188">
                <a:tc>
                  <a:txBody>
                    <a:bodyPr/>
                    <a:lstStyle/>
                    <a:p>
                      <a:r>
                        <a:rPr lang="en-US" dirty="0"/>
                        <a:t>Conceptual Design Development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86702"/>
                  </a:ext>
                </a:extLst>
              </a:tr>
              <a:tr h="536188">
                <a:tc>
                  <a:txBody>
                    <a:bodyPr/>
                    <a:lstStyle/>
                    <a:p>
                      <a:r>
                        <a:rPr lang="en-US" dirty="0"/>
                        <a:t>Permitting Needs Identification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4014436"/>
                  </a:ext>
                </a:extLst>
              </a:tr>
              <a:tr h="536188">
                <a:tc>
                  <a:txBody>
                    <a:bodyPr/>
                    <a:lstStyle/>
                    <a:p>
                      <a:r>
                        <a:rPr lang="en-US" dirty="0"/>
                        <a:t>Stakeholder Engagement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830057"/>
                  </a:ext>
                </a:extLst>
              </a:tr>
              <a:tr h="536188">
                <a:tc>
                  <a:txBody>
                    <a:bodyPr/>
                    <a:lstStyle/>
                    <a:p>
                      <a:r>
                        <a:rPr lang="en-US" dirty="0"/>
                        <a:t>Results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1888434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4AD6CB00-A4D7-E02D-8EA7-A344A0CD3FAC}"/>
              </a:ext>
            </a:extLst>
          </p:cNvPr>
          <p:cNvSpPr/>
          <p:nvPr/>
        </p:nvSpPr>
        <p:spPr>
          <a:xfrm>
            <a:off x="5847421" y="2384134"/>
            <a:ext cx="2419814" cy="2341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D12B6B-5E1B-1B2D-175D-01774A7EDC5A}"/>
              </a:ext>
            </a:extLst>
          </p:cNvPr>
          <p:cNvSpPr/>
          <p:nvPr/>
        </p:nvSpPr>
        <p:spPr>
          <a:xfrm>
            <a:off x="6927230" y="2917718"/>
            <a:ext cx="2680009" cy="2341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34091F-4CDB-8E69-1C32-99196436E88A}"/>
              </a:ext>
            </a:extLst>
          </p:cNvPr>
          <p:cNvSpPr/>
          <p:nvPr/>
        </p:nvSpPr>
        <p:spPr>
          <a:xfrm>
            <a:off x="6927229" y="3450044"/>
            <a:ext cx="2680009" cy="2341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7DD52E-0B1D-3041-FC1A-4A0C8D0075ED}"/>
              </a:ext>
            </a:extLst>
          </p:cNvPr>
          <p:cNvSpPr/>
          <p:nvPr/>
        </p:nvSpPr>
        <p:spPr>
          <a:xfrm>
            <a:off x="4709532" y="3984886"/>
            <a:ext cx="5939883" cy="2341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573AFF-BF23-9616-C8EE-8384689C45A4}"/>
              </a:ext>
            </a:extLst>
          </p:cNvPr>
          <p:cNvSpPr/>
          <p:nvPr/>
        </p:nvSpPr>
        <p:spPr>
          <a:xfrm>
            <a:off x="9607238" y="4515954"/>
            <a:ext cx="858645" cy="2341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5800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C80596-9B17-F7B0-75D9-8BF2B972C5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1880353-87DD-9D4E-B615-A96B91248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ova"/>
              </a:rPr>
              <a:t>Thank You!</a:t>
            </a:r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655BE99-AB84-4CB8-102A-3C4D158AC83F}"/>
              </a:ext>
            </a:extLst>
          </p:cNvPr>
          <p:cNvSpPr txBox="1">
            <a:spLocks/>
          </p:cNvSpPr>
          <p:nvPr/>
        </p:nvSpPr>
        <p:spPr>
          <a:xfrm>
            <a:off x="935182" y="2812473"/>
            <a:ext cx="5181600" cy="33644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latin typeface="Calibri"/>
                <a:ea typeface="Calibri"/>
                <a:cs typeface="Calibri"/>
              </a:rPr>
              <a:t>Jeff Hansen</a:t>
            </a:r>
            <a:endParaRPr lang="en-US" sz="3200" dirty="0"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3200" dirty="0">
                <a:latin typeface="Calibri"/>
                <a:ea typeface="Calibri"/>
                <a:cs typeface="Calibri"/>
                <a:hlinkClick r:id="rId2"/>
              </a:rPr>
              <a:t>Jeff.Hansen@hdrinc.com</a:t>
            </a:r>
            <a:endParaRPr lang="en-US" sz="3200" dirty="0"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sz="3200" dirty="0"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sz="3200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571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1394B4-802E-9CFE-CE51-C45839C1E7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80721D4-B20E-6FBE-952A-A4D66BFB7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038" y="289250"/>
            <a:ext cx="10515600" cy="92455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/>
              <a:t>Alternate Water Supply Project Summary:</a:t>
            </a:r>
            <a:br>
              <a:rPr lang="en-US" sz="4400" dirty="0"/>
            </a:br>
            <a:r>
              <a:rPr lang="en-US" sz="4400" dirty="0"/>
              <a:t>Potential Clearwater River Diversion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21A5760-C4F8-8A35-9854-981C81284587}"/>
              </a:ext>
            </a:extLst>
          </p:cNvPr>
          <p:cNvSpPr txBox="1">
            <a:spLocks/>
          </p:cNvSpPr>
          <p:nvPr/>
        </p:nvSpPr>
        <p:spPr>
          <a:xfrm>
            <a:off x="582627" y="1514777"/>
            <a:ext cx="10764823" cy="466263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2600" dirty="0"/>
              <a:t>The Palouse Basin aquifer will remain a primary water source, but a </a:t>
            </a:r>
            <a:r>
              <a:rPr lang="en-US" sz="2600" b="1" dirty="0"/>
              <a:t>surface water supplement is needed for long-term sustainability, </a:t>
            </a:r>
            <a:r>
              <a:rPr lang="en-US" sz="2600" dirty="0"/>
              <a:t>due to long-observed trend of declining groundwater levels in the Palouse.</a:t>
            </a:r>
          </a:p>
          <a:p>
            <a:pPr marL="342900" indent="-342900"/>
            <a:r>
              <a:rPr lang="en-US" sz="2600" dirty="0"/>
              <a:t>After evaluating many alternatives, a diversion from the Clearwater River near its confluence with the Snake River appears most feasible.</a:t>
            </a:r>
          </a:p>
          <a:p>
            <a:pPr marL="342900" indent="-342900"/>
            <a:r>
              <a:rPr lang="en-US" sz="2600" dirty="0"/>
              <a:t>Current study is evaluating feasibility of diversion, conveyance, and treatment of Clearwater River water for use in the Palouse Basin.</a:t>
            </a:r>
          </a:p>
          <a:p>
            <a:pPr marL="342900" indent="-342900"/>
            <a:r>
              <a:rPr lang="en-US" sz="2600" dirty="0"/>
              <a:t>Supplemental water could be applied to direct consumption, aquifer recharge, or a mix of both.</a:t>
            </a:r>
          </a:p>
          <a:p>
            <a:pPr marL="342900" indent="-342900"/>
            <a:r>
              <a:rPr lang="en-US" sz="2600" dirty="0"/>
              <a:t>Preliminary study results are expected later in 2026.</a:t>
            </a:r>
          </a:p>
        </p:txBody>
      </p:sp>
    </p:spTree>
    <p:extLst>
      <p:ext uri="{BB962C8B-B14F-4D97-AF65-F5344CB8AC3E}">
        <p14:creationId xmlns:p14="http://schemas.microsoft.com/office/powerpoint/2010/main" val="1763290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400E25-4FF5-084F-6D52-0C6D876138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5950DD9-4E8B-2138-E62C-54758CA546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0621" y="907946"/>
            <a:ext cx="6222678" cy="5305425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sz="2300" dirty="0">
                <a:latin typeface="Calibri"/>
                <a:ea typeface="Calibri"/>
                <a:cs typeface="Arial"/>
              </a:rPr>
              <a:t>Diversion near Lewiston</a:t>
            </a:r>
          </a:p>
          <a:p>
            <a:r>
              <a:rPr lang="en-US" sz="2300" dirty="0">
                <a:latin typeface="Calibri"/>
                <a:ea typeface="Calibri"/>
                <a:cs typeface="Arial"/>
              </a:rPr>
              <a:t>Approximately 40 miles of piping</a:t>
            </a:r>
            <a:endParaRPr lang="en-US" sz="2300" dirty="0">
              <a:latin typeface="Calibri"/>
              <a:ea typeface="Calibri"/>
            </a:endParaRPr>
          </a:p>
          <a:p>
            <a:r>
              <a:rPr lang="en-US" sz="2300" dirty="0">
                <a:latin typeface="Calibri"/>
                <a:ea typeface="Calibri"/>
                <a:cs typeface="Arial"/>
              </a:rPr>
              <a:t>Multiple storage tanks likely needed</a:t>
            </a:r>
          </a:p>
          <a:p>
            <a:r>
              <a:rPr lang="en-US" sz="2300" dirty="0">
                <a:latin typeface="Calibri"/>
                <a:ea typeface="Calibri"/>
                <a:cs typeface="Arial"/>
              </a:rPr>
              <a:t>Elevation range 740 to 2960 with most of the gain occurring in the first 8 miles of the alignment</a:t>
            </a:r>
          </a:p>
          <a:p>
            <a:r>
              <a:rPr lang="en-US" sz="2300" dirty="0">
                <a:latin typeface="Calibri"/>
                <a:ea typeface="Calibri"/>
                <a:cs typeface="Arial"/>
              </a:rPr>
              <a:t>Envisioned route likely follows SH-95</a:t>
            </a:r>
          </a:p>
          <a:p>
            <a:r>
              <a:rPr lang="en-US" sz="2300" dirty="0">
                <a:latin typeface="Calibri"/>
                <a:ea typeface="Calibri"/>
                <a:cs typeface="Arial"/>
              </a:rPr>
              <a:t>Treatment likely near Moscow</a:t>
            </a:r>
          </a:p>
          <a:p>
            <a:r>
              <a:rPr lang="en-US" sz="2300" dirty="0">
                <a:latin typeface="Calibri"/>
                <a:ea typeface="Calibri"/>
                <a:cs typeface="Arial"/>
              </a:rPr>
              <a:t>Multiple end uses to be considered</a:t>
            </a:r>
          </a:p>
          <a:p>
            <a:r>
              <a:rPr lang="en-US" sz="2300" dirty="0">
                <a:latin typeface="Calibri"/>
                <a:ea typeface="Calibri"/>
                <a:cs typeface="Arial"/>
              </a:rPr>
              <a:t>Previous analyses suggested ~10 </a:t>
            </a:r>
            <a:r>
              <a:rPr lang="en-US" sz="2300" dirty="0" err="1">
                <a:latin typeface="Calibri"/>
                <a:ea typeface="Calibri"/>
                <a:cs typeface="Arial"/>
              </a:rPr>
              <a:t>cfs</a:t>
            </a:r>
            <a:r>
              <a:rPr lang="en-US" sz="2300" dirty="0">
                <a:latin typeface="Calibri"/>
                <a:ea typeface="Calibri"/>
                <a:cs typeface="Arial"/>
              </a:rPr>
              <a:t> of supplemental supply to stabilize aquifer levels over long-range time horizon</a:t>
            </a:r>
          </a:p>
          <a:p>
            <a:pPr lvl="1"/>
            <a:endParaRPr lang="en-US" sz="2300" dirty="0">
              <a:latin typeface="Calibri"/>
              <a:ea typeface="Calibri"/>
              <a:cs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8FE6E6-92EB-6B5B-B98B-9BEBF0D20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172" y="0"/>
            <a:ext cx="5285828" cy="808311"/>
          </a:xfrm>
        </p:spPr>
        <p:txBody>
          <a:bodyPr/>
          <a:lstStyle/>
          <a:p>
            <a:r>
              <a:rPr lang="en-US" dirty="0"/>
              <a:t>Project Concept</a:t>
            </a:r>
          </a:p>
        </p:txBody>
      </p:sp>
      <p:pic>
        <p:nvPicPr>
          <p:cNvPr id="2" name="Picture 1" descr="A map of a river&#10;&#10;AI-generated content may be incorrect.">
            <a:extLst>
              <a:ext uri="{FF2B5EF4-FFF2-40B4-BE49-F238E27FC236}">
                <a16:creationId xmlns:a16="http://schemas.microsoft.com/office/drawing/2014/main" id="{022F3F17-A998-4575-54A4-863AC25A9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3299" y="120377"/>
            <a:ext cx="5598501" cy="581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699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1F1E15-29C7-2798-3EEF-F3E6A485AD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19E991F-EB07-FB0E-355A-62D8A119A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038" y="289250"/>
            <a:ext cx="10515600" cy="924555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Primary Elements of Feasibility Study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2AA275E-AB40-E540-ACDE-472A3C948B7A}"/>
              </a:ext>
            </a:extLst>
          </p:cNvPr>
          <p:cNvSpPr txBox="1">
            <a:spLocks/>
          </p:cNvSpPr>
          <p:nvPr/>
        </p:nvSpPr>
        <p:spPr>
          <a:xfrm>
            <a:off x="582627" y="1427017"/>
            <a:ext cx="10764823" cy="466263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3600" dirty="0"/>
              <a:t>Water supply assessment</a:t>
            </a:r>
          </a:p>
          <a:p>
            <a:pPr marL="342900" indent="-342900"/>
            <a:r>
              <a:rPr lang="en-US" sz="3600" dirty="0"/>
              <a:t>Infrastructure alternatives assessment</a:t>
            </a:r>
          </a:p>
          <a:p>
            <a:pPr marL="342900" indent="-342900"/>
            <a:r>
              <a:rPr lang="en-US" sz="3600" dirty="0"/>
              <a:t>Permitting needs identification</a:t>
            </a:r>
          </a:p>
          <a:p>
            <a:pPr marL="342900" indent="-342900"/>
            <a:r>
              <a:rPr lang="en-US" sz="3600" dirty="0"/>
              <a:t>Stakeholder engagement</a:t>
            </a:r>
          </a:p>
        </p:txBody>
      </p:sp>
    </p:spTree>
    <p:extLst>
      <p:ext uri="{BB962C8B-B14F-4D97-AF65-F5344CB8AC3E}">
        <p14:creationId xmlns:p14="http://schemas.microsoft.com/office/powerpoint/2010/main" val="3169600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7911775-E02A-EC51-20CB-DFC7E762CD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3588" y="1717964"/>
            <a:ext cx="5359972" cy="4807804"/>
          </a:xfrm>
        </p:spPr>
        <p:txBody>
          <a:bodyPr vert="horz" lIns="0" tIns="0" rIns="0" bIns="0" rtlCol="0" anchor="t">
            <a:noAutofit/>
          </a:bodyPr>
          <a:lstStyle/>
          <a:p>
            <a:pPr marL="233045" indent="-233045"/>
            <a:r>
              <a:rPr lang="en-US" sz="2600" dirty="0">
                <a:cs typeface="Arial"/>
              </a:rPr>
              <a:t>Analyze streamflow records</a:t>
            </a:r>
          </a:p>
          <a:p>
            <a:pPr marL="233045" indent="-233045"/>
            <a:r>
              <a:rPr lang="en-US" sz="2600" dirty="0">
                <a:cs typeface="Arial"/>
              </a:rPr>
              <a:t>Identify long- and short-term trends</a:t>
            </a:r>
          </a:p>
          <a:p>
            <a:pPr marL="233045" indent="-233045"/>
            <a:r>
              <a:rPr lang="en-US" sz="2600" dirty="0">
                <a:cs typeface="Arial"/>
              </a:rPr>
              <a:t>Evaluate minimum streamflow water requirements</a:t>
            </a:r>
            <a:endParaRPr lang="en-US" sz="2600" dirty="0"/>
          </a:p>
          <a:p>
            <a:pPr marL="233045" indent="-233045"/>
            <a:r>
              <a:rPr lang="en-US" sz="2600" dirty="0">
                <a:cs typeface="Arial"/>
              </a:rPr>
              <a:t>Assess water rights considerations</a:t>
            </a:r>
          </a:p>
          <a:p>
            <a:pPr marL="233045" indent="-233045"/>
            <a:r>
              <a:rPr lang="en-US" sz="2600" dirty="0">
                <a:cs typeface="Arial"/>
              </a:rPr>
              <a:t>Discuss with Idaho Water Resource Board the feasibility of out-of-basin use</a:t>
            </a:r>
          </a:p>
          <a:p>
            <a:pPr marL="233045" indent="-233045"/>
            <a:endParaRPr lang="en-US" sz="2600" dirty="0">
              <a:cs typeface="Arial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BE480A3F-C5D7-44A8-2E49-3A9ECCFF4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882" y="236221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Water Supply Assessment</a:t>
            </a:r>
          </a:p>
        </p:txBody>
      </p:sp>
      <p:pic>
        <p:nvPicPr>
          <p:cNvPr id="2" name="Picture 1" descr="A map of a river&#10;&#10;AI-generated content may be incorrect.">
            <a:extLst>
              <a:ext uri="{FF2B5EF4-FFF2-40B4-BE49-F238E27FC236}">
                <a16:creationId xmlns:a16="http://schemas.microsoft.com/office/drawing/2014/main" id="{3ADC0D4D-FE02-CEA6-5451-EB89C58825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688" y="1636050"/>
            <a:ext cx="6545386" cy="436359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64144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82F875-417E-2162-E44D-2D7BA8F9A7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9094BB6-AD22-C375-5D9E-AD6238030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882" y="236221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Water Rights Considerations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9B9453D-EDBA-7227-2E97-57D24570B8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8070" y="1449883"/>
            <a:ext cx="4749880" cy="4464029"/>
          </a:xfrm>
        </p:spPr>
        <p:txBody>
          <a:bodyPr vert="horz" lIns="0" tIns="0" rIns="0" bIns="0" rtlCol="0" anchor="t">
            <a:noAutofit/>
          </a:bodyPr>
          <a:lstStyle/>
          <a:p>
            <a:pPr marL="233045" indent="-233045"/>
            <a:r>
              <a:rPr lang="en-US" sz="2800" dirty="0">
                <a:latin typeface="Calibri"/>
                <a:ea typeface="Calibri"/>
                <a:cs typeface="Arial"/>
              </a:rPr>
              <a:t>Most suitable diversion location may be within a minimum streamflow reach</a:t>
            </a:r>
          </a:p>
          <a:p>
            <a:pPr marL="690245" lvl="1" indent="-233045"/>
            <a:r>
              <a:rPr lang="en-US" sz="2600" dirty="0">
                <a:latin typeface="Calibri"/>
                <a:ea typeface="Calibri"/>
                <a:cs typeface="Arial"/>
              </a:rPr>
              <a:t>Nov-July: 5,910 </a:t>
            </a:r>
            <a:r>
              <a:rPr lang="en-US" sz="2600" dirty="0" err="1">
                <a:latin typeface="Calibri"/>
                <a:ea typeface="Calibri"/>
                <a:cs typeface="Arial"/>
              </a:rPr>
              <a:t>cfs</a:t>
            </a:r>
            <a:endParaRPr lang="en-US" sz="2600" dirty="0">
              <a:latin typeface="Calibri"/>
              <a:ea typeface="Calibri"/>
              <a:cs typeface="Arial"/>
            </a:endParaRPr>
          </a:p>
          <a:p>
            <a:pPr marL="690245" lvl="1" indent="-233045"/>
            <a:r>
              <a:rPr lang="en-US" sz="2600" dirty="0">
                <a:latin typeface="Calibri"/>
                <a:ea typeface="Calibri"/>
                <a:cs typeface="Arial"/>
              </a:rPr>
              <a:t>Aug-Oct: 4,498 </a:t>
            </a:r>
            <a:r>
              <a:rPr lang="en-US" sz="2600" dirty="0" err="1">
                <a:latin typeface="Calibri"/>
                <a:ea typeface="Calibri"/>
                <a:cs typeface="Arial"/>
              </a:rPr>
              <a:t>cfs</a:t>
            </a:r>
            <a:endParaRPr lang="en-US" sz="2600" dirty="0">
              <a:latin typeface="Calibri"/>
              <a:ea typeface="Calibri"/>
              <a:cs typeface="Arial"/>
            </a:endParaRPr>
          </a:p>
          <a:p>
            <a:pPr marL="233045" indent="-233045"/>
            <a:r>
              <a:rPr lang="en-US" sz="2800" dirty="0">
                <a:latin typeface="Calibri"/>
                <a:ea typeface="Calibri"/>
                <a:cs typeface="Arial"/>
              </a:rPr>
              <a:t>Evaluating potential seasonal constraints on new diversions within this reach; and use out-of-basin</a:t>
            </a:r>
          </a:p>
          <a:p>
            <a:pPr marL="233045" indent="-233045"/>
            <a:endParaRPr lang="en-US" dirty="0"/>
          </a:p>
          <a:p>
            <a:pPr marL="0" indent="0">
              <a:buNone/>
            </a:pPr>
            <a:endParaRPr lang="en-US" sz="2800" dirty="0">
              <a:cs typeface="Arial"/>
            </a:endParaRPr>
          </a:p>
          <a:p>
            <a:pPr marL="639445" lvl="1" indent="-182245"/>
            <a:endParaRPr lang="en-US" sz="2800" dirty="0">
              <a:cs typeface="Arial"/>
            </a:endParaRPr>
          </a:p>
        </p:txBody>
      </p:sp>
      <p:pic>
        <p:nvPicPr>
          <p:cNvPr id="4" name="Picture 3" descr="A map of a river&#10;&#10;AI-generated content may be incorrect.">
            <a:extLst>
              <a:ext uri="{FF2B5EF4-FFF2-40B4-BE49-F238E27FC236}">
                <a16:creationId xmlns:a16="http://schemas.microsoft.com/office/drawing/2014/main" id="{3A3C27D0-B1E7-13C0-BC43-1089FE6A0B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522" y="1449883"/>
            <a:ext cx="6498772" cy="433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117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CF84DA-A3BB-F27A-7943-93397416B7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856" y="0"/>
            <a:ext cx="10570611" cy="600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253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CB0A51-13EF-D67D-5FB0-48E9DC00B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253" y="-5035"/>
            <a:ext cx="10695176" cy="601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923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743DE8-87F8-D60C-B666-6A62C5A3D4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C4FEE2F6-9628-22DE-81E7-4D1A961F9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73" y="48268"/>
            <a:ext cx="10515600" cy="778192"/>
          </a:xfrm>
        </p:spPr>
        <p:txBody>
          <a:bodyPr/>
          <a:lstStyle/>
          <a:p>
            <a:pPr algn="ctr"/>
            <a:r>
              <a:rPr lang="en-US" dirty="0"/>
              <a:t>Exceedance Curves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F95630-261A-964C-38DA-022DE4B5C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73" y="850067"/>
            <a:ext cx="10162639" cy="59717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305C6C-E726-DFFB-3C1B-F75F2A310BBE}"/>
              </a:ext>
            </a:extLst>
          </p:cNvPr>
          <p:cNvSpPr txBox="1"/>
          <p:nvPr/>
        </p:nvSpPr>
        <p:spPr>
          <a:xfrm rot="1981281">
            <a:off x="2348089" y="1055904"/>
            <a:ext cx="846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May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90277C-11A4-3953-B3D7-81C2D8104F0B}"/>
              </a:ext>
            </a:extLst>
          </p:cNvPr>
          <p:cNvSpPr txBox="1"/>
          <p:nvPr/>
        </p:nvSpPr>
        <p:spPr>
          <a:xfrm rot="2705034">
            <a:off x="1597840" y="1290377"/>
            <a:ext cx="11205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April / June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EA31D5-EA30-702A-5CC2-56AA745EE567}"/>
              </a:ext>
            </a:extLst>
          </p:cNvPr>
          <p:cNvSpPr txBox="1"/>
          <p:nvPr/>
        </p:nvSpPr>
        <p:spPr>
          <a:xfrm rot="4274387">
            <a:off x="1407748" y="1639892"/>
            <a:ext cx="846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July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22BEE8-63D8-A358-28B3-E0C2A9EB122F}"/>
              </a:ext>
            </a:extLst>
          </p:cNvPr>
          <p:cNvSpPr txBox="1"/>
          <p:nvPr/>
        </p:nvSpPr>
        <p:spPr>
          <a:xfrm rot="4274387">
            <a:off x="1407748" y="2109831"/>
            <a:ext cx="846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August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9A948E-DEF4-CC48-709D-342B86E74F72}"/>
              </a:ext>
            </a:extLst>
          </p:cNvPr>
          <p:cNvSpPr txBox="1"/>
          <p:nvPr/>
        </p:nvSpPr>
        <p:spPr>
          <a:xfrm rot="4274387">
            <a:off x="1122267" y="2325197"/>
            <a:ext cx="846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March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23992E-0B1B-DD4A-18FE-845E5B393EEC}"/>
              </a:ext>
            </a:extLst>
          </p:cNvPr>
          <p:cNvSpPr txBox="1"/>
          <p:nvPr/>
        </p:nvSpPr>
        <p:spPr>
          <a:xfrm>
            <a:off x="3210236" y="1074879"/>
            <a:ext cx="6865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E.g., 90</a:t>
            </a:r>
            <a:r>
              <a:rPr lang="en-US" baseline="30000" dirty="0"/>
              <a:t>th</a:t>
            </a:r>
            <a:r>
              <a:rPr lang="en-US" dirty="0"/>
              <a:t> percentile flows exceed minimum streamflow March - August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777E13A-443B-DAE7-727A-79B21C87AEF6}"/>
              </a:ext>
            </a:extLst>
          </p:cNvPr>
          <p:cNvCxnSpPr>
            <a:cxnSpLocks/>
          </p:cNvCxnSpPr>
          <p:nvPr/>
        </p:nvCxnSpPr>
        <p:spPr>
          <a:xfrm flipH="1">
            <a:off x="3210236" y="1479890"/>
            <a:ext cx="6865164" cy="0"/>
          </a:xfrm>
          <a:prstGeom prst="straightConnector1">
            <a:avLst/>
          </a:prstGeom>
          <a:ln w="635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792271"/>
      </p:ext>
    </p:extLst>
  </p:cSld>
  <p:clrMapOvr>
    <a:masterClrMapping/>
  </p:clrMapOvr>
</p:sld>
</file>

<file path=ppt/theme/theme1.xml><?xml version="1.0" encoding="utf-8"?>
<a:theme xmlns:a="http://schemas.openxmlformats.org/drawingml/2006/main" name="ArchVTI">
  <a:themeElements>
    <a:clrScheme name="PBAC Colo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6547D"/>
      </a:accent1>
      <a:accent2>
        <a:srgbClr val="25BCB9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25BCB9"/>
      </a:hlink>
      <a:folHlink>
        <a:srgbClr val="954F72"/>
      </a:folHlink>
    </a:clrScheme>
    <a:fontScheme name="PBAC Fonts">
      <a:majorFont>
        <a:latin typeface="PT Serif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VTI" id="{23FE938F-4DF0-4C94-8546-C2AC6D26660D}" vid="{62E62DA1-385F-4EE3-8841-58A87FAE20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919f10b5-46a7-4780-a1ad-301b55e1c1e4}" enabled="1" method="Privileged" siteId="{3667e201-cbdc-48b3-9b42-5d2d3f16e2a9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816</Words>
  <Application>Microsoft Office PowerPoint</Application>
  <PresentationFormat>Widescreen</PresentationFormat>
  <Paragraphs>168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Arial Nova</vt:lpstr>
      <vt:lpstr>Calibri</vt:lpstr>
      <vt:lpstr>Courier New</vt:lpstr>
      <vt:lpstr>Whitney</vt:lpstr>
      <vt:lpstr>Whitney Semibold</vt:lpstr>
      <vt:lpstr>Wingdings</vt:lpstr>
      <vt:lpstr>ArchVTI</vt:lpstr>
      <vt:lpstr>Potential Clearwater Diversion to Supplement the Palouse Basin</vt:lpstr>
      <vt:lpstr>Alternate Water Supply Project Summary: Potential Clearwater River Diversion</vt:lpstr>
      <vt:lpstr>Project Concept</vt:lpstr>
      <vt:lpstr>Primary Elements of Feasibility Study</vt:lpstr>
      <vt:lpstr>Water Supply Assessment</vt:lpstr>
      <vt:lpstr>Water Rights Considerations</vt:lpstr>
      <vt:lpstr>PowerPoint Presentation</vt:lpstr>
      <vt:lpstr>PowerPoint Presentation</vt:lpstr>
      <vt:lpstr>Exceedance Curves</vt:lpstr>
      <vt:lpstr>Supply vs Demand Considerations</vt:lpstr>
      <vt:lpstr>Conceptual Design Development</vt:lpstr>
      <vt:lpstr>Draft Alternatives Evaluation Criteria</vt:lpstr>
      <vt:lpstr>Permitting Needs Identification</vt:lpstr>
      <vt:lpstr>Stakeholder Engagement: A Collaborative Approach</vt:lpstr>
      <vt:lpstr>Engagement Fundamentals</vt:lpstr>
      <vt:lpstr>Project Timeline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Acord, Celine (celine@uidaho.edu)</dc:creator>
  <cp:lastModifiedBy>Hansen, Jeffrey</cp:lastModifiedBy>
  <cp:revision>20</cp:revision>
  <dcterms:created xsi:type="dcterms:W3CDTF">2022-08-17T16:30:01Z</dcterms:created>
  <dcterms:modified xsi:type="dcterms:W3CDTF">2026-03-11T15:13:05Z</dcterms:modified>
</cp:coreProperties>
</file>