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94" r:id="rId3"/>
    <p:sldId id="256" r:id="rId4"/>
    <p:sldId id="295" r:id="rId5"/>
    <p:sldId id="297" r:id="rId6"/>
    <p:sldId id="258" r:id="rId7"/>
    <p:sldId id="274" r:id="rId8"/>
    <p:sldId id="302" r:id="rId9"/>
    <p:sldId id="262" r:id="rId10"/>
    <p:sldId id="281" r:id="rId11"/>
    <p:sldId id="293" r:id="rId12"/>
    <p:sldId id="291" r:id="rId13"/>
    <p:sldId id="298" r:id="rId14"/>
    <p:sldId id="299" r:id="rId15"/>
    <p:sldId id="300" r:id="rId16"/>
    <p:sldId id="304" r:id="rId17"/>
    <p:sldId id="305" r:id="rId18"/>
    <p:sldId id="289" r:id="rId19"/>
    <p:sldId id="301" r:id="rId20"/>
    <p:sldId id="276" r:id="rId21"/>
    <p:sldId id="303" r:id="rId22"/>
    <p:sldId id="277" r:id="rId23"/>
    <p:sldId id="292" r:id="rId24"/>
    <p:sldId id="307" r:id="rId25"/>
    <p:sldId id="309" r:id="rId26"/>
    <p:sldId id="316" r:id="rId27"/>
    <p:sldId id="314" r:id="rId28"/>
    <p:sldId id="317" r:id="rId29"/>
    <p:sldId id="315" r:id="rId30"/>
    <p:sldId id="310" r:id="rId31"/>
    <p:sldId id="311" r:id="rId32"/>
    <p:sldId id="306" r:id="rId33"/>
    <p:sldId id="272" r:id="rId34"/>
    <p:sldId id="286" r:id="rId35"/>
    <p:sldId id="312" r:id="rId36"/>
    <p:sldId id="313" r:id="rId37"/>
    <p:sldId id="285" r:id="rId38"/>
    <p:sldId id="318" r:id="rId39"/>
    <p:sldId id="319" r:id="rId40"/>
    <p:sldId id="320" r:id="rId41"/>
    <p:sldId id="287" r:id="rId42"/>
    <p:sldId id="321" r:id="rId43"/>
    <p:sldId id="323" r:id="rId44"/>
    <p:sldId id="322" r:id="rId45"/>
    <p:sldId id="324" r:id="rId46"/>
    <p:sldId id="325" r:id="rId47"/>
    <p:sldId id="288" r:id="rId48"/>
    <p:sldId id="290" r:id="rId4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CC"/>
    <a:srgbClr val="3366CC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6C35D9-1C4D-847C-A622-97D0FBED3BBD}" v="4" dt="2026-03-23T16:07:05.2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upel, Michel (mfaupel@uidaho.edu)" userId="S::mfaupel@uidaho.edu::f2f3191b-3aff-4508-a511-ac1c52413c44" providerId="AD" clId="Web-{C46C35D9-1C4D-847C-A622-97D0FBED3BBD}"/>
    <pc:docChg chg="modSld">
      <pc:chgData name="Faupel, Michel (mfaupel@uidaho.edu)" userId="S::mfaupel@uidaho.edu::f2f3191b-3aff-4508-a511-ac1c52413c44" providerId="AD" clId="Web-{C46C35D9-1C4D-847C-A622-97D0FBED3BBD}" dt="2026-03-23T16:07:05.265" v="3" actId="1076"/>
      <pc:docMkLst>
        <pc:docMk/>
      </pc:docMkLst>
      <pc:sldChg chg="modSp">
        <pc:chgData name="Faupel, Michel (mfaupel@uidaho.edu)" userId="S::mfaupel@uidaho.edu::f2f3191b-3aff-4508-a511-ac1c52413c44" providerId="AD" clId="Web-{C46C35D9-1C4D-847C-A622-97D0FBED3BBD}" dt="2026-03-23T16:07:05.265" v="3" actId="1076"/>
        <pc:sldMkLst>
          <pc:docMk/>
          <pc:sldMk cId="0" sldId="320"/>
        </pc:sldMkLst>
        <pc:picChg chg="mod">
          <ac:chgData name="Faupel, Michel (mfaupel@uidaho.edu)" userId="S::mfaupel@uidaho.edu::f2f3191b-3aff-4508-a511-ac1c52413c44" providerId="AD" clId="Web-{C46C35D9-1C4D-847C-A622-97D0FBED3BBD}" dt="2026-03-23T16:07:05.265" v="3" actId="1076"/>
          <ac:picMkLst>
            <pc:docMk/>
            <pc:sldMk cId="0" sldId="320"/>
            <ac:picMk id="8195" creationId="{00000000-0000-0000-0000-000000000000}"/>
          </ac:picMkLst>
        </pc:picChg>
      </pc:sldChg>
      <pc:sldChg chg="modSp">
        <pc:chgData name="Faupel, Michel (mfaupel@uidaho.edu)" userId="S::mfaupel@uidaho.edu::f2f3191b-3aff-4508-a511-ac1c52413c44" providerId="AD" clId="Web-{C46C35D9-1C4D-847C-A622-97D0FBED3BBD}" dt="2026-03-23T15:45:28.610" v="1" actId="1076"/>
        <pc:sldMkLst>
          <pc:docMk/>
          <pc:sldMk cId="0" sldId="324"/>
        </pc:sldMkLst>
        <pc:picChg chg="mod">
          <ac:chgData name="Faupel, Michel (mfaupel@uidaho.edu)" userId="S::mfaupel@uidaho.edu::f2f3191b-3aff-4508-a511-ac1c52413c44" providerId="AD" clId="Web-{C46C35D9-1C4D-847C-A622-97D0FBED3BBD}" dt="2026-03-23T15:45:28.610" v="1" actId="1076"/>
          <ac:picMkLst>
            <pc:docMk/>
            <pc:sldMk cId="0" sldId="324"/>
            <ac:picMk id="2050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02793-3A22-40B1-9C72-FC82B425C83A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1D7CB-04DE-4F42-AE42-3361540C8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02793-3A22-40B1-9C72-FC82B425C83A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1D7CB-04DE-4F42-AE42-3361540C8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02793-3A22-40B1-9C72-FC82B425C83A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1D7CB-04DE-4F42-AE42-3361540C8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02793-3A22-40B1-9C72-FC82B425C83A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1D7CB-04DE-4F42-AE42-3361540C8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02793-3A22-40B1-9C72-FC82B425C83A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1D7CB-04DE-4F42-AE42-3361540C8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02793-3A22-40B1-9C72-FC82B425C83A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1D7CB-04DE-4F42-AE42-3361540C8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02793-3A22-40B1-9C72-FC82B425C83A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1D7CB-04DE-4F42-AE42-3361540C8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02793-3A22-40B1-9C72-FC82B425C83A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1D7CB-04DE-4F42-AE42-3361540C8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02793-3A22-40B1-9C72-FC82B425C83A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1D7CB-04DE-4F42-AE42-3361540C8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02793-3A22-40B1-9C72-FC82B425C83A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1D7CB-04DE-4F42-AE42-3361540C8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02793-3A22-40B1-9C72-FC82B425C83A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1D7CB-04DE-4F42-AE42-3361540C8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02793-3A22-40B1-9C72-FC82B425C83A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1D7CB-04DE-4F42-AE42-3361540C8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3653" y="1371600"/>
            <a:ext cx="71856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2025 Pumping, Weather and Water Levels</a:t>
            </a:r>
          </a:p>
          <a:p>
            <a:pPr algn="ctr"/>
            <a:r>
              <a:rPr lang="en-US" sz="3200" dirty="0"/>
              <a:t>PBAC Meeting</a:t>
            </a:r>
          </a:p>
          <a:p>
            <a:pPr algn="ctr"/>
            <a:r>
              <a:rPr lang="en-US" sz="3200" dirty="0"/>
              <a:t>February 19, 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1143000"/>
            <a:ext cx="8550275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743200" y="304800"/>
            <a:ext cx="3605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2025 Monthly Pumping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60799" y="5486400"/>
            <a:ext cx="5202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Baseline versus Non-Baseline Use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762000" y="3429000"/>
            <a:ext cx="79248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7239000" y="3429000"/>
            <a:ext cx="986167" cy="1740932"/>
            <a:chOff x="7239000" y="3429000"/>
            <a:chExt cx="986167" cy="1740932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7696200" y="3429000"/>
              <a:ext cx="0" cy="13716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7239000" y="4800600"/>
              <a:ext cx="9861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Baseline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934200" y="1676400"/>
            <a:ext cx="1561646" cy="1752600"/>
            <a:chOff x="6934200" y="1676400"/>
            <a:chExt cx="1561646" cy="1752600"/>
          </a:xfrm>
        </p:grpSpPr>
        <p:cxnSp>
          <p:nvCxnSpPr>
            <p:cNvPr id="15" name="Straight Arrow Connector 14"/>
            <p:cNvCxnSpPr/>
            <p:nvPr/>
          </p:nvCxnSpPr>
          <p:spPr>
            <a:xfrm flipV="1">
              <a:off x="7696200" y="2057400"/>
              <a:ext cx="0" cy="13716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934200" y="1676400"/>
              <a:ext cx="15616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Non - Baseline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293125" y="4991100"/>
            <a:ext cx="936475" cy="407432"/>
            <a:chOff x="7293125" y="4991100"/>
            <a:chExt cx="936475" cy="407432"/>
          </a:xfrm>
        </p:grpSpPr>
        <p:sp>
          <p:nvSpPr>
            <p:cNvPr id="21" name="TextBox 20"/>
            <p:cNvSpPr txBox="1"/>
            <p:nvPr/>
          </p:nvSpPr>
          <p:spPr>
            <a:xfrm>
              <a:off x="7293125" y="5029200"/>
              <a:ext cx="9364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Calibri"/>
                  <a:cs typeface="Calibri"/>
                </a:rPr>
                <a:t>≈Indoor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 flipV="1">
              <a:off x="7343775" y="4991100"/>
              <a:ext cx="790575" cy="952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7048500" y="1447800"/>
            <a:ext cx="1343025" cy="428625"/>
            <a:chOff x="7048500" y="1447800"/>
            <a:chExt cx="1343025" cy="428625"/>
          </a:xfrm>
        </p:grpSpPr>
        <p:sp>
          <p:nvSpPr>
            <p:cNvPr id="22" name="TextBox 21"/>
            <p:cNvSpPr txBox="1"/>
            <p:nvPr/>
          </p:nvSpPr>
          <p:spPr>
            <a:xfrm>
              <a:off x="7153275" y="1447800"/>
              <a:ext cx="11086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latin typeface="Calibri"/>
                  <a:cs typeface="Calibri"/>
                </a:rPr>
                <a:t>≈Outdoor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7048500" y="1857375"/>
              <a:ext cx="1343025" cy="1905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55505" y="304800"/>
            <a:ext cx="38214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2025 Baseline Water Use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29602" y="6106180"/>
            <a:ext cx="36711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2025 compared to 2024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29234"/>
            <a:ext cx="7315200" cy="4938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6"/>
          <p:cNvGrpSpPr/>
          <p:nvPr/>
        </p:nvGrpSpPr>
        <p:grpSpPr>
          <a:xfrm>
            <a:off x="3657600" y="990600"/>
            <a:ext cx="1905000" cy="1600200"/>
            <a:chOff x="4800600" y="1371600"/>
            <a:chExt cx="1905000" cy="1600200"/>
          </a:xfrm>
        </p:grpSpPr>
        <p:cxnSp>
          <p:nvCxnSpPr>
            <p:cNvPr id="8" name="Straight Arrow Connector 7"/>
            <p:cNvCxnSpPr>
              <a:stCxn id="10" idx="3"/>
            </p:cNvCxnSpPr>
            <p:nvPr/>
          </p:nvCxnSpPr>
          <p:spPr>
            <a:xfrm>
              <a:off x="5839267" y="1833265"/>
              <a:ext cx="866333" cy="14793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4800600" y="2057400"/>
              <a:ext cx="609600" cy="9144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5334000" y="1371600"/>
              <a:ext cx="505267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5400" dirty="0"/>
                <a:t>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90600"/>
            <a:ext cx="7315200" cy="4938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86000" y="304800"/>
            <a:ext cx="4542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2025 Non-Baseline Water Use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29602" y="6106180"/>
            <a:ext cx="36711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2025 compared to 2024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334000" y="1600200"/>
            <a:ext cx="838200" cy="1371600"/>
            <a:chOff x="5257800" y="1371600"/>
            <a:chExt cx="838200" cy="1371600"/>
          </a:xfrm>
        </p:grpSpPr>
        <p:sp>
          <p:nvSpPr>
            <p:cNvPr id="10" name="TextBox 9"/>
            <p:cNvSpPr txBox="1"/>
            <p:nvPr/>
          </p:nvSpPr>
          <p:spPr>
            <a:xfrm>
              <a:off x="5334000" y="1371600"/>
              <a:ext cx="728084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ym typeface="Wingdings"/>
                </a:rPr>
                <a:t></a:t>
              </a:r>
              <a:endParaRPr lang="en-US" sz="5400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5791200" y="2057400"/>
              <a:ext cx="304800" cy="4572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5257800" y="2133600"/>
              <a:ext cx="228600" cy="6096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92156" y="304800"/>
            <a:ext cx="3708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Annual Pumping Targets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29188" y="4963180"/>
            <a:ext cx="1757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1992-2025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688" y="1219200"/>
            <a:ext cx="8556625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62200" y="304800"/>
            <a:ext cx="4380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2025 Annual Pumping Target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80278" t="54384"/>
          <a:stretch>
            <a:fillRect/>
          </a:stretch>
        </p:blipFill>
        <p:spPr bwMode="auto">
          <a:xfrm>
            <a:off x="914400" y="1110596"/>
            <a:ext cx="3973513" cy="346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6" name="Group 15"/>
          <p:cNvGrpSpPr/>
          <p:nvPr/>
        </p:nvGrpSpPr>
        <p:grpSpPr>
          <a:xfrm>
            <a:off x="4267200" y="2590800"/>
            <a:ext cx="4301532" cy="461665"/>
            <a:chOff x="4267200" y="2590800"/>
            <a:chExt cx="4301532" cy="461665"/>
          </a:xfrm>
        </p:grpSpPr>
        <p:sp>
          <p:nvSpPr>
            <p:cNvPr id="7" name="TextBox 6"/>
            <p:cNvSpPr txBox="1"/>
            <p:nvPr/>
          </p:nvSpPr>
          <p:spPr>
            <a:xfrm>
              <a:off x="5334000" y="2590800"/>
              <a:ext cx="32347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2025 Target = 2,250 MG </a:t>
              </a:r>
            </a:p>
          </p:txBody>
        </p:sp>
        <p:cxnSp>
          <p:nvCxnSpPr>
            <p:cNvPr id="10" name="Straight Arrow Connector 9"/>
            <p:cNvCxnSpPr>
              <a:stCxn id="7" idx="1"/>
            </p:cNvCxnSpPr>
            <p:nvPr/>
          </p:nvCxnSpPr>
          <p:spPr>
            <a:xfrm flipH="1" flipV="1">
              <a:off x="4267200" y="2590800"/>
              <a:ext cx="1066800" cy="23083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4495800" y="1676400"/>
            <a:ext cx="4089411" cy="609600"/>
            <a:chOff x="4495800" y="1676400"/>
            <a:chExt cx="4089411" cy="609600"/>
          </a:xfrm>
        </p:grpSpPr>
        <p:sp>
          <p:nvSpPr>
            <p:cNvPr id="8" name="TextBox 7"/>
            <p:cNvSpPr txBox="1"/>
            <p:nvPr/>
          </p:nvSpPr>
          <p:spPr>
            <a:xfrm>
              <a:off x="5334000" y="1676400"/>
              <a:ext cx="32512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2025 Actual = 2,320 MG </a:t>
              </a:r>
            </a:p>
          </p:txBody>
        </p:sp>
        <p:cxnSp>
          <p:nvCxnSpPr>
            <p:cNvPr id="12" name="Straight Arrow Connector 11"/>
            <p:cNvCxnSpPr>
              <a:stCxn id="8" idx="1"/>
            </p:cNvCxnSpPr>
            <p:nvPr/>
          </p:nvCxnSpPr>
          <p:spPr>
            <a:xfrm flipH="1">
              <a:off x="4495800" y="1907233"/>
              <a:ext cx="838200" cy="37876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6172200" y="3124200"/>
            <a:ext cx="12827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sym typeface="Wingdings"/>
              </a:rPr>
              <a:t>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01498" y="304800"/>
            <a:ext cx="4380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2026 Annual Pumping Target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688" y="1196975"/>
            <a:ext cx="8556625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1524000" y="4886980"/>
            <a:ext cx="6159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2026 Annual Pumping Target = 2,286 MG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47800" y="5486400"/>
            <a:ext cx="6218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(34 Million Gallons less than 2025 Actual)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62200" y="304800"/>
            <a:ext cx="4374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Pullman Irrigation Ordinance</a:t>
            </a:r>
          </a:p>
        </p:txBody>
      </p:sp>
      <p:pic>
        <p:nvPicPr>
          <p:cNvPr id="9" name="Picture 8" descr="When_can_I_water_Pullma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143000"/>
            <a:ext cx="7315200" cy="4411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688" y="1104900"/>
            <a:ext cx="8556625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362200" y="304800"/>
            <a:ext cx="4355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2025 Pullman Daily Pumping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7800" y="5420380"/>
            <a:ext cx="6305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No outdoor irrigation allowed on Monday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819400" y="3679679"/>
            <a:ext cx="5867400" cy="1654321"/>
            <a:chOff x="2819400" y="3679679"/>
            <a:chExt cx="5867400" cy="1654321"/>
          </a:xfrm>
        </p:grpSpPr>
        <p:pic>
          <p:nvPicPr>
            <p:cNvPr id="9" name="Picture 8" descr="When_can_I_water_Pullma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43600" y="3679679"/>
              <a:ext cx="2743200" cy="1654321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>
              <a:stCxn id="9" idx="1"/>
            </p:cNvCxnSpPr>
            <p:nvPr/>
          </p:nvCxnSpPr>
          <p:spPr>
            <a:xfrm flipH="1">
              <a:off x="2819400" y="4506840"/>
              <a:ext cx="3124200" cy="217560"/>
            </a:xfrm>
            <a:prstGeom prst="straightConnector1">
              <a:avLst/>
            </a:prstGeom>
            <a:ln w="25400">
              <a:solidFill>
                <a:srgbClr val="33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914400" y="2057400"/>
            <a:ext cx="7696200" cy="1447800"/>
            <a:chOff x="914400" y="2133600"/>
            <a:chExt cx="7696200" cy="1447800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62600" y="2133600"/>
              <a:ext cx="2743200" cy="1028573"/>
            </a:xfrm>
            <a:prstGeom prst="rect">
              <a:avLst/>
            </a:prstGeom>
            <a:noFill/>
            <a:ln w="22225">
              <a:solidFill>
                <a:srgbClr val="FF0000"/>
              </a:solidFill>
              <a:miter lim="800000"/>
              <a:headEnd/>
              <a:tailEnd/>
            </a:ln>
            <a:effectLst/>
          </p:spPr>
        </p:pic>
        <p:cxnSp>
          <p:nvCxnSpPr>
            <p:cNvPr id="16" name="Straight Connector 15"/>
            <p:cNvCxnSpPr/>
            <p:nvPr/>
          </p:nvCxnSpPr>
          <p:spPr>
            <a:xfrm>
              <a:off x="914400" y="3581400"/>
              <a:ext cx="76962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030" idx="1"/>
            </p:cNvCxnSpPr>
            <p:nvPr/>
          </p:nvCxnSpPr>
          <p:spPr>
            <a:xfrm flipH="1">
              <a:off x="4800600" y="2647887"/>
              <a:ext cx="762000" cy="93351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2171700" y="2171700"/>
            <a:ext cx="7553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38400" y="304800"/>
            <a:ext cx="4240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2006-2025 Annual Pumping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4600" y="5105400"/>
            <a:ext cx="4052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Baseline and Non-Baseline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1219200"/>
            <a:ext cx="8550275" cy="334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2905" y="1607403"/>
            <a:ext cx="37471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/>
              <a:t>2025 Weather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3156" y="1607403"/>
            <a:ext cx="37866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/>
              <a:t>2025 Pumping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19225" y="304800"/>
            <a:ext cx="6276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Monthly Average Temperature 2007-2025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5360" y="4886980"/>
            <a:ext cx="53336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Departure from 1971-2000 average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925" y="1036637"/>
            <a:ext cx="8564563" cy="353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7015" y="304800"/>
            <a:ext cx="4198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Pan Evaporation 2024-2025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5000" y="4886980"/>
            <a:ext cx="5342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Change from 5 year trailing average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8564563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8"/>
          <p:cNvGrpSpPr/>
          <p:nvPr/>
        </p:nvGrpSpPr>
        <p:grpSpPr>
          <a:xfrm>
            <a:off x="2971800" y="3276600"/>
            <a:ext cx="3962400" cy="1295400"/>
            <a:chOff x="2971800" y="3276600"/>
            <a:chExt cx="3962400" cy="129540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2971800" y="3276600"/>
              <a:ext cx="0" cy="12954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6934200" y="3276600"/>
              <a:ext cx="0" cy="12954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304800"/>
            <a:ext cx="6051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2025 Estimated Crop </a:t>
            </a:r>
            <a:r>
              <a:rPr lang="en-US" sz="2800" dirty="0" err="1"/>
              <a:t>Evapotranspiration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729602" y="4886980"/>
            <a:ext cx="36711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2025 compared to 2024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638" y="1219200"/>
            <a:ext cx="85947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 flipV="1">
            <a:off x="5410200" y="3505200"/>
            <a:ext cx="0" cy="1143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4114800" y="2667000"/>
            <a:ext cx="0" cy="1143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19254" y="304800"/>
            <a:ext cx="3605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2025 Monthly Pumping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67000" y="5257800"/>
            <a:ext cx="36711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2025 compared to 2024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1295400"/>
            <a:ext cx="8550275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36701" t="14118" r="33155" b="11606"/>
          <a:stretch>
            <a:fillRect/>
          </a:stretch>
        </p:blipFill>
        <p:spPr bwMode="auto">
          <a:xfrm>
            <a:off x="3886200" y="3581400"/>
            <a:ext cx="123107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419600" y="2849940"/>
            <a:ext cx="7553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61015" y="304800"/>
            <a:ext cx="416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2025 Monthly Precipitation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09800" y="5257800"/>
            <a:ext cx="46445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Moscow UI Plant Science Farm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688" y="1066800"/>
            <a:ext cx="8556625" cy="386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304800"/>
            <a:ext cx="6257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2025 Water Year Cumulative Precipitation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00084" y="5257800"/>
            <a:ext cx="4734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Moscow Mountain SNOTEL site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8686800" cy="3859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27054" y="304800"/>
            <a:ext cx="4454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2025 Water Year Snow Depth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00084" y="5257800"/>
            <a:ext cx="4734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Moscow Mountain SNOTEL site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775" y="1020763"/>
            <a:ext cx="8678863" cy="385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Group 11"/>
          <p:cNvGrpSpPr/>
          <p:nvPr/>
        </p:nvGrpSpPr>
        <p:grpSpPr>
          <a:xfrm>
            <a:off x="7315200" y="3009900"/>
            <a:ext cx="1143000" cy="712232"/>
            <a:chOff x="7315200" y="3009900"/>
            <a:chExt cx="1143000" cy="712232"/>
          </a:xfrm>
        </p:grpSpPr>
        <p:cxnSp>
          <p:nvCxnSpPr>
            <p:cNvPr id="8" name="Straight Arrow Connector 7"/>
            <p:cNvCxnSpPr/>
            <p:nvPr/>
          </p:nvCxnSpPr>
          <p:spPr>
            <a:xfrm flipH="1">
              <a:off x="7315200" y="3352800"/>
              <a:ext cx="1143000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7524750" y="3009900"/>
              <a:ext cx="9106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Climate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545081" y="3352800"/>
              <a:ext cx="8890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Change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 rot="16200000">
            <a:off x="4890016" y="977384"/>
            <a:ext cx="1143000" cy="712232"/>
            <a:chOff x="7315200" y="3009900"/>
            <a:chExt cx="1143000" cy="712232"/>
          </a:xfrm>
        </p:grpSpPr>
        <p:cxnSp>
          <p:nvCxnSpPr>
            <p:cNvPr id="13" name="Straight Arrow Connector 12"/>
            <p:cNvCxnSpPr/>
            <p:nvPr/>
          </p:nvCxnSpPr>
          <p:spPr>
            <a:xfrm flipH="1">
              <a:off x="7315200" y="3352800"/>
              <a:ext cx="1143000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7524750" y="3009900"/>
              <a:ext cx="9106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Climate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545081" y="3352800"/>
              <a:ext cx="8890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Change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304800"/>
            <a:ext cx="6742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2025 Calendar Year  Cumulative Precipitation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0" y="5257800"/>
            <a:ext cx="46445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Moscow UI Plant Science Farm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738" y="1066800"/>
            <a:ext cx="8518525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33600" y="304800"/>
            <a:ext cx="48377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2025 Calendar Year </a:t>
            </a:r>
            <a:r>
              <a:rPr lang="en-US" sz="2800" dirty="0" err="1"/>
              <a:t>Streamflow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536075" y="5257800"/>
            <a:ext cx="4017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Paradise Creek USGS Gage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725" y="990600"/>
            <a:ext cx="8716963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6"/>
          <p:cNvGrpSpPr/>
          <p:nvPr/>
        </p:nvGrpSpPr>
        <p:grpSpPr>
          <a:xfrm rot="16200000" flipH="1">
            <a:off x="927616" y="1586984"/>
            <a:ext cx="1143000" cy="712232"/>
            <a:chOff x="7315200" y="3009900"/>
            <a:chExt cx="1143000" cy="712232"/>
          </a:xfrm>
        </p:grpSpPr>
        <p:cxnSp>
          <p:nvCxnSpPr>
            <p:cNvPr id="8" name="Straight Arrow Connector 7"/>
            <p:cNvCxnSpPr/>
            <p:nvPr/>
          </p:nvCxnSpPr>
          <p:spPr>
            <a:xfrm flipH="1">
              <a:off x="7315200" y="3352800"/>
              <a:ext cx="1143000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7524750" y="3009900"/>
              <a:ext cx="9106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Climate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545081" y="3352800"/>
              <a:ext cx="8890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Change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743200" y="1752600"/>
            <a:ext cx="1143000" cy="712232"/>
            <a:chOff x="7315200" y="3009900"/>
            <a:chExt cx="1143000" cy="712232"/>
          </a:xfrm>
        </p:grpSpPr>
        <p:cxnSp>
          <p:nvCxnSpPr>
            <p:cNvPr id="12" name="Straight Arrow Connector 11"/>
            <p:cNvCxnSpPr/>
            <p:nvPr/>
          </p:nvCxnSpPr>
          <p:spPr>
            <a:xfrm flipH="1">
              <a:off x="7315200" y="3352800"/>
              <a:ext cx="1143000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524750" y="3009900"/>
              <a:ext cx="9106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Climate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545081" y="3352800"/>
              <a:ext cx="8890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Change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304800"/>
            <a:ext cx="6257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2026 Water Year Cumulative Precipitation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00084" y="5257800"/>
            <a:ext cx="4734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Moscow Mountain SNOTEL site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775" y="1066800"/>
            <a:ext cx="8678863" cy="385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95600" y="152400"/>
            <a:ext cx="3398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2025 Annual Pumping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85800"/>
            <a:ext cx="7315200" cy="5424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362200" y="5486400"/>
            <a:ext cx="4217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Compared to 2024 = +3.6%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27054" y="304800"/>
            <a:ext cx="4454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2026 Water Year Snow Depth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00084" y="5257800"/>
            <a:ext cx="4734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Moscow Mountain SNOTEL site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775" y="1066800"/>
            <a:ext cx="8678863" cy="385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304800"/>
            <a:ext cx="6057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2026 Water Year Snow Water Equivalent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00084" y="5257800"/>
            <a:ext cx="4734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Moscow Mountain SNOTEL site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775" y="1066800"/>
            <a:ext cx="8678863" cy="385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0748" y="1607403"/>
            <a:ext cx="47714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/>
              <a:t>2025 Water Levels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314753" y="76200"/>
            <a:ext cx="24764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2025 Water Levels</a:t>
            </a:r>
          </a:p>
        </p:txBody>
      </p:sp>
      <p:pic>
        <p:nvPicPr>
          <p:cNvPr id="5" name="Picture 4" descr="2025_Daily_Hydrograph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7037" y="609600"/>
            <a:ext cx="5624363" cy="5943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86000" y="528935"/>
            <a:ext cx="45398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2025 Water Levels – Upper Aquifer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71600"/>
            <a:ext cx="7315200" cy="295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67000" y="4648200"/>
            <a:ext cx="37525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Moscow PD Monitoring Well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86000" y="528935"/>
            <a:ext cx="45398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2025 Water Levels – Upper Aquifer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429000" y="4648200"/>
            <a:ext cx="22422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Moscow Well #2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688" y="1295400"/>
            <a:ext cx="8556625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331696" y="76200"/>
            <a:ext cx="45263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2025 Water Levels – Lower Aquifer</a:t>
            </a:r>
          </a:p>
        </p:txBody>
      </p:sp>
      <p:pic>
        <p:nvPicPr>
          <p:cNvPr id="5" name="Picture 4" descr="2025_Daily_Hydrograph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7037" y="609600"/>
            <a:ext cx="5624363" cy="59436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" name="Straight Connector 6"/>
          <p:cNvCxnSpPr/>
          <p:nvPr/>
        </p:nvCxnSpPr>
        <p:spPr>
          <a:xfrm>
            <a:off x="2057400" y="1828800"/>
            <a:ext cx="1066800" cy="38100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057400" y="3429000"/>
            <a:ext cx="1066800" cy="38100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057400" y="3962400"/>
            <a:ext cx="1066800" cy="38100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00250" y="4391025"/>
            <a:ext cx="1066800" cy="38100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057400" y="5486400"/>
            <a:ext cx="1066800" cy="38100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057400" y="6019800"/>
            <a:ext cx="1066800" cy="38100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352800" y="5943600"/>
            <a:ext cx="1066800" cy="38100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19800" y="1295400"/>
            <a:ext cx="1066800" cy="38100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096000" y="1828800"/>
            <a:ext cx="1066800" cy="38100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096000" y="2362200"/>
            <a:ext cx="1066800" cy="38100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096000" y="4419600"/>
            <a:ext cx="1066800" cy="38100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096000" y="4953000"/>
            <a:ext cx="1066800" cy="38100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096000" y="5486400"/>
            <a:ext cx="1066800" cy="38100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86000" y="376535"/>
            <a:ext cx="45263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2025 Water Levels – Lower Aquifer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14600" y="5253335"/>
            <a:ext cx="40810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Water Level Decline Since 2013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925" y="1066800"/>
            <a:ext cx="8564563" cy="385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86000" y="376535"/>
            <a:ext cx="45263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2025 Water Levels – Lower Aquifer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14600" y="5253335"/>
            <a:ext cx="40810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Water Level Decline Since 2013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925" y="1066800"/>
            <a:ext cx="8564563" cy="385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86000" y="376535"/>
            <a:ext cx="45263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2025 Water Levels – Lower Aquifer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14600" y="5253335"/>
            <a:ext cx="40810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Water Level Decline Since 2013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925" y="1066800"/>
            <a:ext cx="8564563" cy="385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371600" y="2743200"/>
            <a:ext cx="373409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Average Decline = 0.72 ft/yr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95600" y="152400"/>
            <a:ext cx="3398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2025 Annual Pumping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85800"/>
            <a:ext cx="7315200" cy="5424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362200" y="5486400"/>
            <a:ext cx="43313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Compared to 1992 = -13.0%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86000" y="376535"/>
            <a:ext cx="45263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2025 Water Levels – Lower Aquifer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14600" y="5253335"/>
            <a:ext cx="40810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Water Level Decline Since 2013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153" y="1066800"/>
            <a:ext cx="8564563" cy="385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066800" y="2450068"/>
            <a:ext cx="30828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2013-2017 Decline = 0.69 ft/yr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5800" y="3364468"/>
            <a:ext cx="308289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2019-2023 Decline = 0.80 ft/yr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 animBg="1"/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380540" y="300335"/>
            <a:ext cx="24106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Moscow Pumping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3400" y="4643735"/>
            <a:ext cx="57234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Upper Aquifer Average 2006-2017 = 253 MG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3400" y="5100935"/>
            <a:ext cx="57098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Lower Aquifer Average 2006-2017 = 581 MG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33400" y="5558135"/>
            <a:ext cx="54124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Upper Aquifer Average 2019-2024 = 7 MG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33400" y="6015335"/>
            <a:ext cx="57098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Lower Aquifer Average 2019-2024 = 773 MG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172200" y="5410200"/>
            <a:ext cx="1557925" cy="762000"/>
            <a:chOff x="6553200" y="5410200"/>
            <a:chExt cx="1557925" cy="762000"/>
          </a:xfrm>
        </p:grpSpPr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6934200" y="5558135"/>
              <a:ext cx="117692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 pitchFamily="34" charset="0"/>
                </a:rPr>
                <a:t>192 MG</a:t>
              </a:r>
            </a:p>
          </p:txBody>
        </p:sp>
        <p:cxnSp>
          <p:nvCxnSpPr>
            <p:cNvPr id="11" name="Straight Connector 10"/>
            <p:cNvCxnSpPr>
              <a:endCxn id="9" idx="1"/>
            </p:cNvCxnSpPr>
            <p:nvPr/>
          </p:nvCxnSpPr>
          <p:spPr>
            <a:xfrm>
              <a:off x="6553200" y="5410200"/>
              <a:ext cx="381000" cy="37876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9" idx="1"/>
            </p:cNvCxnSpPr>
            <p:nvPr/>
          </p:nvCxnSpPr>
          <p:spPr>
            <a:xfrm flipH="1">
              <a:off x="6553200" y="5788968"/>
              <a:ext cx="381000" cy="3832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925" y="1066800"/>
            <a:ext cx="8564563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Straight Connector 17"/>
          <p:cNvCxnSpPr/>
          <p:nvPr/>
        </p:nvCxnSpPr>
        <p:spPr>
          <a:xfrm>
            <a:off x="1095375" y="3390900"/>
            <a:ext cx="4572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315075" y="4238625"/>
            <a:ext cx="2076450" cy="1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381750" y="1657350"/>
            <a:ext cx="2076450" cy="1"/>
          </a:xfrm>
          <a:prstGeom prst="line">
            <a:avLst/>
          </a:prstGeom>
          <a:ln w="25400">
            <a:solidFill>
              <a:srgbClr val="33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057275" y="2286000"/>
            <a:ext cx="4572000" cy="0"/>
          </a:xfrm>
          <a:prstGeom prst="line">
            <a:avLst/>
          </a:prstGeom>
          <a:ln w="25400">
            <a:solidFill>
              <a:srgbClr val="00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 l="6250" t="33714" r="55208" b="35381"/>
          <a:stretch>
            <a:fillRect/>
          </a:stretch>
        </p:blipFill>
        <p:spPr bwMode="auto">
          <a:xfrm>
            <a:off x="6400800" y="3886200"/>
            <a:ext cx="2306780" cy="13715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86000" y="381000"/>
            <a:ext cx="46231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Moscow Upper Aquifer 2004 - 2025</a:t>
            </a:r>
          </a:p>
          <a:p>
            <a:endParaRPr lang="en-US" sz="2400" dirty="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385122" y="5715000"/>
            <a:ext cx="43204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Estimated Safe Yield = 170 MG/yr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688" y="1736725"/>
            <a:ext cx="8556625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3" name="Group 32"/>
          <p:cNvGrpSpPr/>
          <p:nvPr/>
        </p:nvGrpSpPr>
        <p:grpSpPr>
          <a:xfrm>
            <a:off x="762000" y="990600"/>
            <a:ext cx="2000869" cy="1066800"/>
            <a:chOff x="762000" y="990600"/>
            <a:chExt cx="2000869" cy="1066800"/>
          </a:xfrm>
        </p:grpSpPr>
        <p:cxnSp>
          <p:nvCxnSpPr>
            <p:cNvPr id="21" name="Straight Arrow Connector 20"/>
            <p:cNvCxnSpPr/>
            <p:nvPr/>
          </p:nvCxnSpPr>
          <p:spPr>
            <a:xfrm flipH="1">
              <a:off x="1066800" y="1371600"/>
              <a:ext cx="304800" cy="6858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762000" y="990600"/>
              <a:ext cx="20008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WL = 2498.6 ft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705600" y="990600"/>
            <a:ext cx="2000869" cy="990600"/>
            <a:chOff x="6705600" y="990600"/>
            <a:chExt cx="2000869" cy="990600"/>
          </a:xfrm>
        </p:grpSpPr>
        <p:cxnSp>
          <p:nvCxnSpPr>
            <p:cNvPr id="25" name="Straight Arrow Connector 24"/>
            <p:cNvCxnSpPr/>
            <p:nvPr/>
          </p:nvCxnSpPr>
          <p:spPr>
            <a:xfrm>
              <a:off x="7772400" y="1371600"/>
              <a:ext cx="304800" cy="6096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6705600" y="990600"/>
              <a:ext cx="20008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WL = 2499.2 ft</a:t>
              </a:r>
            </a:p>
          </p:txBody>
        </p:sp>
      </p:grpSp>
      <p:cxnSp>
        <p:nvCxnSpPr>
          <p:cNvPr id="30" name="Straight Connector 29"/>
          <p:cNvCxnSpPr/>
          <p:nvPr/>
        </p:nvCxnSpPr>
        <p:spPr>
          <a:xfrm>
            <a:off x="1066800" y="2057400"/>
            <a:ext cx="6781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923924" y="4686300"/>
            <a:ext cx="7229475" cy="956965"/>
            <a:chOff x="923924" y="4686300"/>
            <a:chExt cx="7229475" cy="956965"/>
          </a:xfrm>
        </p:grpSpPr>
        <p:sp>
          <p:nvSpPr>
            <p:cNvPr id="35" name="Left Brace 34"/>
            <p:cNvSpPr/>
            <p:nvPr/>
          </p:nvSpPr>
          <p:spPr>
            <a:xfrm rot="16200000">
              <a:off x="4271962" y="1338262"/>
              <a:ext cx="533400" cy="7229475"/>
            </a:xfrm>
            <a:prstGeom prst="lef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362200" y="5181600"/>
              <a:ext cx="43271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259 Months - 3,677 MG Pumped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86000" y="381000"/>
            <a:ext cx="46231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Moscow Upper Aquifer 1938 - 1988</a:t>
            </a:r>
          </a:p>
          <a:p>
            <a:endParaRPr lang="en-US" sz="2400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089087"/>
            <a:ext cx="6400800" cy="42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505200" y="5481935"/>
            <a:ext cx="21225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Calibri" pitchFamily="34" charset="0"/>
              </a:rPr>
              <a:t>Water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86000" y="381000"/>
            <a:ext cx="46231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Moscow Upper Aquifer 1938 - 1988</a:t>
            </a:r>
          </a:p>
          <a:p>
            <a:endParaRPr lang="en-US" sz="2400" dirty="0"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6325" y="1050925"/>
            <a:ext cx="4449763" cy="542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t="10673" b="8375"/>
          <a:stretch>
            <a:fillRect/>
          </a:stretch>
        </p:blipFill>
        <p:spPr bwMode="auto">
          <a:xfrm>
            <a:off x="685800" y="2590800"/>
            <a:ext cx="773430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86000" y="381000"/>
            <a:ext cx="46231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Moscow Upper Aquifer 1938 - 1988</a:t>
            </a:r>
          </a:p>
          <a:p>
            <a:endParaRPr lang="en-US" sz="2400" dirty="0">
              <a:latin typeface="Calibri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505200" y="5481935"/>
            <a:ext cx="21225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Calibri" pitchFamily="34" charset="0"/>
              </a:rPr>
              <a:t>Pumping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809178"/>
            <a:ext cx="6400800" cy="463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359667" y="381000"/>
            <a:ext cx="434593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Moscow Upper Aquifer Safe Yield</a:t>
            </a:r>
          </a:p>
          <a:p>
            <a:endParaRPr lang="en-US" sz="2400" dirty="0">
              <a:latin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11845"/>
            <a:ext cx="7772400" cy="2398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85800" y="2209800"/>
            <a:ext cx="4572000" cy="457200"/>
          </a:xfrm>
          <a:prstGeom prst="rect">
            <a:avLst/>
          </a:prstGeom>
          <a:solidFill>
            <a:srgbClr val="FFFF00">
              <a:alpha val="29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0" y="3505200"/>
            <a:ext cx="84991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200" dirty="0"/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08808" y="1828800"/>
            <a:ext cx="43729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/>
              <a:t>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828800"/>
            <a:ext cx="47956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Supplemental Slides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14400" y="152400"/>
            <a:ext cx="7315200" cy="5957783"/>
            <a:chOff x="914400" y="152400"/>
            <a:chExt cx="7315200" cy="5957783"/>
          </a:xfrm>
        </p:grpSpPr>
        <p:sp>
          <p:nvSpPr>
            <p:cNvPr id="5" name="TextBox 4"/>
            <p:cNvSpPr txBox="1"/>
            <p:nvPr/>
          </p:nvSpPr>
          <p:spPr>
            <a:xfrm>
              <a:off x="2895600" y="152400"/>
              <a:ext cx="33986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2025 Annual Pumping</a:t>
              </a:r>
            </a:p>
          </p:txBody>
        </p:sp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14400" y="685800"/>
              <a:ext cx="7315200" cy="5424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TextBox 3"/>
            <p:cNvSpPr txBox="1"/>
            <p:nvPr/>
          </p:nvSpPr>
          <p:spPr>
            <a:xfrm>
              <a:off x="1219200" y="5486400"/>
              <a:ext cx="66626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Compared to 5 year trailing average = +3.4%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9400" y="304800"/>
            <a:ext cx="3398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2025 Annual Pumping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29602" y="5715000"/>
            <a:ext cx="36711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2025 compared to 2024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90600"/>
            <a:ext cx="7315200" cy="4391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" name="Group 12"/>
          <p:cNvGrpSpPr/>
          <p:nvPr/>
        </p:nvGrpSpPr>
        <p:grpSpPr>
          <a:xfrm>
            <a:off x="2362200" y="1295400"/>
            <a:ext cx="4419600" cy="2590800"/>
            <a:chOff x="2362200" y="1295400"/>
            <a:chExt cx="4419600" cy="2590800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5334000" y="1752600"/>
              <a:ext cx="1447800" cy="2286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2362200" y="1828800"/>
              <a:ext cx="2438400" cy="20574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800600" y="1295400"/>
              <a:ext cx="50526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/>
                <a:t>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0" y="304800"/>
            <a:ext cx="3764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Population and Pumping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52412" y="5334000"/>
            <a:ext cx="2867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Change from 1992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975" y="1219200"/>
            <a:ext cx="8526463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55103" y="314980"/>
            <a:ext cx="3040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Per Capita Pumping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52412" y="5334000"/>
            <a:ext cx="2867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Change from 1992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975" y="1143000"/>
            <a:ext cx="8526463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1143000"/>
            <a:ext cx="8550275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743200" y="304800"/>
            <a:ext cx="3605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2025 Monthly Pumping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086225" y="3390900"/>
            <a:ext cx="2628900" cy="1790700"/>
            <a:chOff x="4086225" y="3771900"/>
            <a:chExt cx="2628900" cy="17907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4086225" y="3771900"/>
              <a:ext cx="0" cy="1752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715125" y="3771900"/>
              <a:ext cx="0" cy="1752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114800" y="5029200"/>
              <a:ext cx="2590800" cy="0"/>
            </a:xfrm>
            <a:prstGeom prst="line">
              <a:avLst/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105400" y="5100935"/>
              <a:ext cx="7200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53%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752600" y="5410200"/>
            <a:ext cx="5586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Percentage of Annual Total by Month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2078</TotalTime>
  <Words>473</Words>
  <Application>Microsoft Office PowerPoint</Application>
  <PresentationFormat>On-screen Show (4:3)</PresentationFormat>
  <Paragraphs>119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Idaho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stever</dc:creator>
  <cp:lastModifiedBy>Faupel, Michel (mfaupel@uidaho.edu)</cp:lastModifiedBy>
  <cp:revision>183</cp:revision>
  <dcterms:created xsi:type="dcterms:W3CDTF">2025-01-29T16:52:06Z</dcterms:created>
  <dcterms:modified xsi:type="dcterms:W3CDTF">2026-03-23T16:07:05Z</dcterms:modified>
</cp:coreProperties>
</file>